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640" r:id="rId17"/>
    <p:sldId id="487" r:id="rId18"/>
    <p:sldId id="488" r:id="rId19"/>
    <p:sldId id="538" r:id="rId20"/>
    <p:sldId id="539" r:id="rId21"/>
    <p:sldId id="542" r:id="rId22"/>
    <p:sldId id="545" r:id="rId23"/>
    <p:sldId id="546" r:id="rId24"/>
    <p:sldId id="544" r:id="rId25"/>
    <p:sldId id="631" r:id="rId26"/>
    <p:sldId id="589" r:id="rId27"/>
    <p:sldId id="633" r:id="rId28"/>
    <p:sldId id="634" r:id="rId29"/>
    <p:sldId id="550" r:id="rId30"/>
    <p:sldId id="602" r:id="rId31"/>
    <p:sldId id="604" r:id="rId32"/>
    <p:sldId id="615" r:id="rId33"/>
    <p:sldId id="616" r:id="rId34"/>
    <p:sldId id="614" r:id="rId35"/>
    <p:sldId id="580" r:id="rId36"/>
    <p:sldId id="561" r:id="rId37"/>
    <p:sldId id="638" r:id="rId38"/>
    <p:sldId id="639" r:id="rId39"/>
    <p:sldId id="598" r:id="rId40"/>
    <p:sldId id="557" r:id="rId41"/>
    <p:sldId id="606" r:id="rId42"/>
    <p:sldId id="565" r:id="rId43"/>
    <p:sldId id="608" r:id="rId44"/>
    <p:sldId id="609" r:id="rId45"/>
    <p:sldId id="426" r:id="rId46"/>
    <p:sldId id="585" r:id="rId47"/>
    <p:sldId id="612" r:id="rId48"/>
    <p:sldId id="440" r:id="rId49"/>
    <p:sldId id="509" r:id="rId50"/>
    <p:sldId id="510" r:id="rId51"/>
    <p:sldId id="583" r:id="rId52"/>
    <p:sldId id="531" r:id="rId53"/>
    <p:sldId id="641" r:id="rId54"/>
    <p:sldId id="618" r:id="rId55"/>
    <p:sldId id="617" r:id="rId56"/>
    <p:sldId id="619" r:id="rId57"/>
    <p:sldId id="620" r:id="rId58"/>
    <p:sldId id="621" r:id="rId59"/>
    <p:sldId id="622" r:id="rId60"/>
    <p:sldId id="623" r:id="rId61"/>
    <p:sldId id="624" r:id="rId62"/>
    <p:sldId id="625" r:id="rId63"/>
    <p:sldId id="626" r:id="rId64"/>
    <p:sldId id="627" r:id="rId65"/>
    <p:sldId id="629" r:id="rId66"/>
    <p:sldId id="551" r:id="rId67"/>
    <p:sldId id="553" r:id="rId68"/>
    <p:sldId id="554" r:id="rId69"/>
    <p:sldId id="630" r:id="rId70"/>
    <p:sldId id="481" r:id="rId71"/>
    <p:sldId id="390" r:id="rId72"/>
    <p:sldId id="511" r:id="rId73"/>
    <p:sldId id="512" r:id="rId74"/>
    <p:sldId id="513" r:id="rId75"/>
    <p:sldId id="514" r:id="rId76"/>
    <p:sldId id="283" r:id="rId77"/>
    <p:sldId id="298" r:id="rId78"/>
    <p:sldId id="428" r:id="rId79"/>
    <p:sldId id="429" r:id="rId80"/>
    <p:sldId id="430" r:id="rId81"/>
    <p:sldId id="566" r:id="rId82"/>
    <p:sldId id="435" r:id="rId83"/>
    <p:sldId id="567" r:id="rId84"/>
    <p:sldId id="475" r:id="rId85"/>
    <p:sldId id="52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4F8"/>
    <a:srgbClr val="E3F0D9"/>
    <a:srgbClr val="538233"/>
    <a:srgbClr val="C5E0B4"/>
    <a:srgbClr val="7FCA88"/>
    <a:srgbClr val="598CAC"/>
    <a:srgbClr val="005B8A"/>
    <a:srgbClr val="789E5E"/>
    <a:srgbClr val="528032"/>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25"/>
    <p:restoredTop sz="71269"/>
  </p:normalViewPr>
  <p:slideViewPr>
    <p:cSldViewPr snapToGrid="0" snapToObjects="1">
      <p:cViewPr varScale="1">
        <p:scale>
          <a:sx n="80" d="100"/>
          <a:sy n="80" d="100"/>
        </p:scale>
        <p:origin x="4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to reduce the between subject variability in the range of responses given.</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the 125 ms viewing condition.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linear models reveal that people are actually quite good at giving estimates of depth in pictured scenes despite the lack of depth cues that are normally available in real world environments. In fact, at as little at 125 ms significant spatial information is accessible. </a:t>
            </a:r>
          </a:p>
          <a:p>
            <a:endParaRPr lang="en-US" dirty="0"/>
          </a:p>
          <a:p>
            <a:r>
              <a:rPr lang="en-US" dirty="0"/>
              <a:t>This says something about how quickly certain spatial cues are available in pictures, but also has implications for the real world. Often we only get a really brief glimpse of our environment, and it is likely that these cues that are available in pictures at 125 ms are available and important in the real world as well.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Remarkably, we also see that there are significant differences between individual scenes that are at identical depths. </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16</a:t>
            </a:fld>
            <a:endParaRPr lang="en-US"/>
          </a:p>
        </p:txBody>
      </p:sp>
    </p:spTree>
    <p:extLst>
      <p:ext uri="{BB962C8B-B14F-4D97-AF65-F5344CB8AC3E}">
        <p14:creationId xmlns:p14="http://schemas.microsoft.com/office/powerpoint/2010/main" val="121591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r>
              <a:rPr lang="en-US" dirty="0"/>
              <a:t>For the plots, on the x axis we have the target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125 ms, although we observed a significant relationship between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above chance but its not great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phenomenon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distribution of verbal estimates for two images that constitute a discrimination trial. Going off of the average verbal estimate per images, if we ask the question ‘which target was closer’, the answer would be stimulus 0. </a:t>
            </a:r>
          </a:p>
          <a:p>
            <a:endParaRPr lang="en-US" dirty="0"/>
          </a:p>
          <a:p>
            <a:r>
              <a:rPr lang="en-US" dirty="0"/>
              <a:t>We can do this effective signal detection analysis for every trial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2346180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getting us this new x axis. </a:t>
            </a:r>
          </a:p>
          <a:p>
            <a:endParaRPr lang="en-US" dirty="0"/>
          </a:p>
          <a:p>
            <a:r>
              <a:rPr lang="en-US" dirty="0"/>
              <a:t>Specifically, we took the abs value of the difference between the average z scored estimates for each image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26</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3326895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919459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a:p>
            <a:endParaRPr lang="en-US" dirty="0"/>
          </a:p>
          <a:p>
            <a:r>
              <a:rPr lang="en-US" dirty="0"/>
              <a:t>This finding suggests that with more time, more spatial information becomes accessible and is integrated in order to create a more reliable and stable percept of depth, lending to higher accuracy in this task</a:t>
            </a:r>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in the absence of all the right cues? </a:t>
            </a:r>
          </a:p>
          <a:p>
            <a:r>
              <a:rPr lang="en-US" sz="1200" kern="1200" dirty="0">
                <a:solidFill>
                  <a:schemeClr val="tx1"/>
                </a:solidFill>
                <a:effectLst/>
                <a:latin typeface="+mn-lt"/>
                <a:ea typeface="+mn-ea"/>
                <a:cs typeface="+mn-cs"/>
              </a:rPr>
              <a:t>Here we see an image of an astronaut on the moon. If I asked you all to respond ‘how far away is the hill behind the astronaut’ – there are multiple things working against you. </a:t>
            </a:r>
          </a:p>
          <a:p>
            <a:pPr marL="228600" indent="-228600">
              <a:buAutoNum type="arabicPeriod"/>
            </a:pPr>
            <a:r>
              <a:rPr lang="en-US" sz="1200" kern="1200" dirty="0">
                <a:solidFill>
                  <a:schemeClr val="tx1"/>
                </a:solidFill>
                <a:effectLst/>
                <a:latin typeface="+mn-lt"/>
                <a:ea typeface="+mn-ea"/>
                <a:cs typeface="+mn-cs"/>
              </a:rPr>
              <a:t>Oculomotor cues are uninformative in pictures</a:t>
            </a:r>
          </a:p>
          <a:p>
            <a:pPr marL="228600" indent="-228600">
              <a:buAutoNum type="arabicPeriod"/>
            </a:pPr>
            <a:r>
              <a:rPr lang="en-US" sz="1200" kern="1200" dirty="0">
                <a:solidFill>
                  <a:schemeClr val="tx1"/>
                </a:solidFill>
                <a:effectLst/>
                <a:latin typeface="+mn-lt"/>
                <a:ea typeface="+mn-ea"/>
                <a:cs typeface="+mn-cs"/>
              </a:rPr>
              <a:t>This image really lacks familiar size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makes it hard to get to the right answer…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lends to the question …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average correlation matrix across all those splits. Every correlation above 0.16 is significant, but lets step through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at the correlation between discrimination accuracy across random splits of the data. And we see that the data are highly reliable across these splits!</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continue down the diagonal, we see that the response time data within discrimination is highly reliable with itself across splits.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59629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is the verbal judgment data. </a:t>
            </a:r>
          </a:p>
          <a:p>
            <a:endParaRPr lang="en-US" dirty="0"/>
          </a:p>
          <a:p>
            <a:r>
              <a:rPr lang="en-US" dirty="0"/>
              <a:t>So here we have seen that the data are reliable internally, but we can expand out</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402562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see that there is generalization between viewing duration conditions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more critical finding is generalization between tasks. Here we see strong correlations in accuracy between tasks as well as in response time.</a:t>
            </a:r>
          </a:p>
          <a:p>
            <a:endParaRPr lang="en-US" dirty="0"/>
          </a:p>
          <a:p>
            <a:r>
              <a:rPr lang="en-US" dirty="0"/>
              <a:t>This means that despite task demands, people remain consistent.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correlations indicate that people make systematic errors and biases for individual stimuli between these tasks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compelling finding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points towards a stimulus driven generalization between task, duration, and outcome measure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observed generalization between tasks where the only factor in common was the stimulus set– it follows that we need to unpack what in the images is driving behavior.</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non-comprehensive list of some of the relative depth cues that we have begun to quantify in these scenes, so we can directly test for their utility using our behavioral data.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took an algorithmic approach so that cue values are quantified without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measure of surface area is extremely useful for assessing the impact of visible ground plane for example. Familiar size however is harder to quantify without real world size of the objects. Surface area in this method is affected by occlusion, which widely varies in these scenes. The next step is to create a database with 3D models of scenes, so that we have the real world size. Or we could convince IKEA to let us take images of their show rooms, since they know the size of all the items they are selling.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our stimuli, if we go back to our astronaut example </a:t>
            </a:r>
          </a:p>
          <a:p>
            <a:r>
              <a:rPr lang="en-US" dirty="0"/>
              <a:t>We have so little semantic information </a:t>
            </a:r>
          </a:p>
          <a:p>
            <a:r>
              <a:rPr lang="en-US" dirty="0"/>
              <a:t>All of us, </a:t>
            </a:r>
            <a:r>
              <a:rPr lang="en-US" dirty="0" err="1"/>
              <a:t>im</a:t>
            </a:r>
            <a:r>
              <a:rPr lang="en-US" dirty="0"/>
              <a:t> assuming, are unfamiliar with the moon and have no reference frame for the familiar size of these objects – so id guess there would be a lot of variability in responses. </a:t>
            </a:r>
          </a:p>
          <a:p>
            <a:endParaRPr lang="en-US" dirty="0"/>
          </a:p>
          <a:p>
            <a:r>
              <a:rPr lang="en-US" dirty="0"/>
              <a:t>But I hope I have convinced you that this </a:t>
            </a:r>
            <a:r>
              <a:rPr lang="en-US" dirty="0" err="1"/>
              <a:t>variabililty</a:t>
            </a:r>
            <a:r>
              <a:rPr lang="en-US" dirty="0"/>
              <a:t> and error is at the crux of understanding human spatial perception. It is therefore critical that we test spatial perception in scenes that we navigate on a daily basis so we can predict errors that may be made. </a:t>
            </a:r>
          </a:p>
        </p:txBody>
      </p:sp>
      <p:sp>
        <p:nvSpPr>
          <p:cNvPr id="4" name="Slide Number Placeholder 3"/>
          <p:cNvSpPr>
            <a:spLocks noGrp="1"/>
          </p:cNvSpPr>
          <p:nvPr>
            <p:ph type="sldNum" sz="quarter" idx="5"/>
          </p:nvPr>
        </p:nvSpPr>
        <p:spPr/>
        <p:txBody>
          <a:bodyPr/>
          <a:lstStyle/>
          <a:p>
            <a:fld id="{7101A92E-6ADC-7A4A-BE34-9217B288BD0B}" type="slidenum">
              <a:rPr lang="en-US" smtClean="0"/>
              <a:t>47</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51</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55</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61</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 so we could ensure behavior is not driven task demands.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our data was collected on Mechanical Turk, allowing us to collect a large amount of data in as little as 2 weeks. All analyses and designs were pre-registered on OSF as well.</a:t>
            </a:r>
          </a:p>
          <a:p>
            <a:endParaRPr lang="en-US" dirty="0"/>
          </a:p>
          <a:p>
            <a:r>
              <a:rPr lang="en-US" dirty="0"/>
              <a:t>For the verbal estimate task people saw an image at either 125 250 or 1000 ms and were then asked ‘how far away is the target’. The duration manipulation allowed us to assess the temporal evolution of spatial processing. </a:t>
            </a:r>
          </a:p>
          <a:p>
            <a:endParaRPr lang="en-US" dirty="0"/>
          </a:p>
          <a:p>
            <a:r>
              <a:rPr lang="en-US" dirty="0"/>
              <a:t>- We know that extended viewing enables a depth representation that is more elaborate. In fact it could provide structure for integrating incoming information or guide attention more efficiently to informative parts of the scene. </a:t>
            </a:r>
          </a:p>
          <a:p>
            <a:r>
              <a:rPr lang="en-US" dirty="0"/>
              <a:t>- Not all scenes have the same amount of cues, and some cues will be accessible later – so we need to be able to adapt.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11/18/22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11/18/22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11/18/22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11/18/22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11/18/22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11/18/22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11/18/22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11/18/22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11/18/22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11/18/22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11/18/22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11/18/22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9.tif"/><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7.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5.jp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2067"/>
            <a:ext cx="11590422" cy="5977197"/>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2067"/>
            <a:ext cx="601579" cy="5709195"/>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04519" y="702863"/>
            <a:ext cx="10977078" cy="2726137"/>
          </a:xfrm>
        </p:spPr>
        <p:txBody>
          <a:bodyPr>
            <a:noAutofit/>
          </a:bodyPr>
          <a:lstStyle/>
          <a:p>
            <a:pPr>
              <a:lnSpc>
                <a:spcPct val="100000"/>
              </a:lnSpc>
              <a:spcAft>
                <a:spcPts val="1800"/>
              </a:spcAft>
            </a:pPr>
            <a:r>
              <a:rPr lang="en-US" b="1" dirty="0"/>
              <a:t>A Novel Generalization between </a:t>
            </a:r>
            <a:br>
              <a:rPr lang="en-US" b="1" dirty="0"/>
            </a:br>
            <a:r>
              <a:rPr lang="en-US" b="1" dirty="0"/>
              <a:t>Verbal Estimates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35823" y="3553316"/>
            <a:ext cx="12191999" cy="920426"/>
          </a:xfrm>
        </p:spPr>
        <p:txBody>
          <a:bodyPr>
            <a:noAutofit/>
          </a:bodyPr>
          <a:lstStyle/>
          <a:p>
            <a:pPr>
              <a:lnSpc>
                <a:spcPct val="100000"/>
              </a:lnSpc>
            </a:pPr>
            <a:r>
              <a:rPr lang="en-US" sz="2500" dirty="0"/>
              <a:t>Prachi Mahableshwarkar</a:t>
            </a:r>
            <a:r>
              <a:rPr lang="en-US" sz="2500" baseline="30000" dirty="0"/>
              <a:t>1</a:t>
            </a:r>
            <a:r>
              <a:rPr lang="en-US" sz="2500" dirty="0"/>
              <a:t>, Lindsay Houck</a:t>
            </a:r>
            <a:r>
              <a:rPr lang="en-US" sz="2500" baseline="30000" dirty="0"/>
              <a:t>2</a:t>
            </a:r>
            <a:r>
              <a:rPr lang="en-US" sz="2500" dirty="0"/>
              <a:t>, Dwight Kravitz</a:t>
            </a:r>
            <a:r>
              <a:rPr lang="en-US" sz="2500" baseline="30000" dirty="0"/>
              <a:t>1</a:t>
            </a:r>
            <a:r>
              <a:rPr lang="en-US" sz="2500" dirty="0"/>
              <a:t>, John Philbeck</a:t>
            </a:r>
            <a:r>
              <a:rPr lang="en-US" sz="2500" baseline="30000" dirty="0"/>
              <a:t>1</a:t>
            </a:r>
            <a:endParaRPr lang="en-US" sz="25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a:p>
            <a:pPr>
              <a:lnSpc>
                <a:spcPct val="100000"/>
              </a:lnSpc>
            </a:pPr>
            <a:endParaRPr lang="en-US" sz="2200" dirty="0"/>
          </a:p>
          <a:p>
            <a:pPr>
              <a:lnSpc>
                <a:spcPct val="100000"/>
              </a:lnSpc>
            </a:pPr>
            <a:r>
              <a:rPr lang="en-US" sz="1800" dirty="0"/>
              <a:t>Psychonomic Society 2022</a:t>
            </a:r>
          </a:p>
        </p:txBody>
      </p:sp>
      <p:sp>
        <p:nvSpPr>
          <p:cNvPr id="7" name="Rectangle 6">
            <a:extLst>
              <a:ext uri="{FF2B5EF4-FFF2-40B4-BE49-F238E27FC236}">
                <a16:creationId xmlns:a16="http://schemas.microsoft.com/office/drawing/2014/main" id="{52A108A0-2F27-8C2E-559D-038C301F81C2}"/>
              </a:ext>
            </a:extLst>
          </p:cNvPr>
          <p:cNvSpPr/>
          <p:nvPr/>
        </p:nvSpPr>
        <p:spPr>
          <a:xfrm>
            <a:off x="0" y="5518485"/>
            <a:ext cx="12192000" cy="17789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555767" y="5513082"/>
            <a:ext cx="1380156" cy="1245331"/>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145951" y="5666860"/>
            <a:ext cx="3092666" cy="1399431"/>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445641" y="6784328"/>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FFD90-577D-9253-AD0A-6B110C99F716}"/>
              </a:ext>
            </a:extLst>
          </p:cNvPr>
          <p:cNvPicPr>
            <a:picLocks noChangeAspect="1"/>
          </p:cNvPicPr>
          <p:nvPr/>
        </p:nvPicPr>
        <p:blipFill>
          <a:blip r:embed="rId3"/>
          <a:stretch>
            <a:fillRect/>
          </a:stretch>
        </p:blipFill>
        <p:spPr>
          <a:xfrm>
            <a:off x="7872702" y="1159050"/>
            <a:ext cx="4086844" cy="4048142"/>
          </a:xfrm>
          <a:prstGeom prst="rect">
            <a:avLst/>
          </a:prstGeom>
        </p:spPr>
      </p:pic>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a:t>Linear Model of Individual Stimuli </a:t>
            </a:r>
            <a:endParaRPr lang="en-US" b="1" dirty="0"/>
          </a:p>
        </p:txBody>
      </p:sp>
      <p:pic>
        <p:nvPicPr>
          <p:cNvPr id="3" name="Picture 2" descr="A desk and chair in a room&#10;&#10;Description automatically generated with medium confidence">
            <a:extLst>
              <a:ext uri="{FF2B5EF4-FFF2-40B4-BE49-F238E27FC236}">
                <a16:creationId xmlns:a16="http://schemas.microsoft.com/office/drawing/2014/main" id="{C8D3F00A-1882-8A68-4FAF-1FCDEBDDCAA1}"/>
              </a:ext>
            </a:extLst>
          </p:cNvPr>
          <p:cNvPicPr>
            <a:picLocks noChangeAspect="1"/>
          </p:cNvPicPr>
          <p:nvPr/>
        </p:nvPicPr>
        <p:blipFill>
          <a:blip r:embed="rId4"/>
          <a:stretch>
            <a:fillRect/>
          </a:stretch>
        </p:blipFill>
        <p:spPr>
          <a:xfrm>
            <a:off x="4049643" y="3995542"/>
            <a:ext cx="3259668" cy="2366608"/>
          </a:xfrm>
          <a:prstGeom prst="rect">
            <a:avLst/>
          </a:prstGeom>
        </p:spPr>
      </p:pic>
      <p:pic>
        <p:nvPicPr>
          <p:cNvPr id="5" name="Picture 4" descr="A picture containing floor, indoor, wall, room&#10;&#10;Description automatically generated">
            <a:extLst>
              <a:ext uri="{FF2B5EF4-FFF2-40B4-BE49-F238E27FC236}">
                <a16:creationId xmlns:a16="http://schemas.microsoft.com/office/drawing/2014/main" id="{55966AC3-9EDB-36AC-797D-44386B4F09FD}"/>
              </a:ext>
            </a:extLst>
          </p:cNvPr>
          <p:cNvPicPr>
            <a:picLocks noChangeAspect="1"/>
          </p:cNvPicPr>
          <p:nvPr/>
        </p:nvPicPr>
        <p:blipFill>
          <a:blip r:embed="rId5"/>
          <a:stretch>
            <a:fillRect/>
          </a:stretch>
        </p:blipFill>
        <p:spPr>
          <a:xfrm>
            <a:off x="620957" y="1448757"/>
            <a:ext cx="3259668" cy="2366608"/>
          </a:xfrm>
          <a:prstGeom prst="rect">
            <a:avLst/>
          </a:prstGeom>
        </p:spPr>
      </p:pic>
      <p:pic>
        <p:nvPicPr>
          <p:cNvPr id="7" name="Picture 6" descr="A picture containing text, indoor, floor, area&#10;&#10;Description automatically generated">
            <a:extLst>
              <a:ext uri="{FF2B5EF4-FFF2-40B4-BE49-F238E27FC236}">
                <a16:creationId xmlns:a16="http://schemas.microsoft.com/office/drawing/2014/main" id="{7B9378E1-DDCE-55A2-CCC7-AACAD6224C7A}"/>
              </a:ext>
            </a:extLst>
          </p:cNvPr>
          <p:cNvPicPr>
            <a:picLocks noChangeAspect="1"/>
          </p:cNvPicPr>
          <p:nvPr/>
        </p:nvPicPr>
        <p:blipFill>
          <a:blip r:embed="rId6"/>
          <a:stretch>
            <a:fillRect/>
          </a:stretch>
        </p:blipFill>
        <p:spPr>
          <a:xfrm>
            <a:off x="620957" y="4027721"/>
            <a:ext cx="3259668" cy="2366608"/>
          </a:xfrm>
          <a:prstGeom prst="rect">
            <a:avLst/>
          </a:prstGeom>
        </p:spPr>
      </p:pic>
      <p:pic>
        <p:nvPicPr>
          <p:cNvPr id="4" name="Picture 3" descr="A kitchen with white cabinets&#10;&#10;Description automatically generated with low confidence">
            <a:extLst>
              <a:ext uri="{FF2B5EF4-FFF2-40B4-BE49-F238E27FC236}">
                <a16:creationId xmlns:a16="http://schemas.microsoft.com/office/drawing/2014/main" id="{EF986055-345D-AD32-86C7-1F7311AEBB23}"/>
              </a:ext>
            </a:extLst>
          </p:cNvPr>
          <p:cNvPicPr>
            <a:picLocks noChangeAspect="1"/>
          </p:cNvPicPr>
          <p:nvPr/>
        </p:nvPicPr>
        <p:blipFill>
          <a:blip r:embed="rId7"/>
          <a:stretch>
            <a:fillRect/>
          </a:stretch>
        </p:blipFill>
        <p:spPr>
          <a:xfrm>
            <a:off x="4049643" y="1448757"/>
            <a:ext cx="3259668" cy="2366608"/>
          </a:xfrm>
          <a:prstGeom prst="rect">
            <a:avLst/>
          </a:prstGeom>
        </p:spPr>
      </p:pic>
    </p:spTree>
    <p:extLst>
      <p:ext uri="{BB962C8B-B14F-4D97-AF65-F5344CB8AC3E}">
        <p14:creationId xmlns:p14="http://schemas.microsoft.com/office/powerpoint/2010/main" val="213167383"/>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4D07F4-39A2-EF11-D5E6-0D813C615895}"/>
              </a:ext>
            </a:extLst>
          </p:cNvPr>
          <p:cNvGrpSpPr/>
          <p:nvPr/>
        </p:nvGrpSpPr>
        <p:grpSpPr>
          <a:xfrm>
            <a:off x="0" y="4804989"/>
            <a:ext cx="2882389" cy="1667238"/>
            <a:chOff x="0" y="4804989"/>
            <a:chExt cx="2882389" cy="1667238"/>
          </a:xfrm>
        </p:grpSpPr>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4" name="Picture 3">
              <a:extLst>
                <a:ext uri="{FF2B5EF4-FFF2-40B4-BE49-F238E27FC236}">
                  <a16:creationId xmlns:a16="http://schemas.microsoft.com/office/drawing/2014/main" id="{BAEDCEFF-BB69-3ED9-1BE2-90AD6D13DE94}"/>
                </a:ext>
              </a:extLst>
            </p:cNvPr>
            <p:cNvPicPr>
              <a:picLocks noChangeAspect="1"/>
            </p:cNvPicPr>
            <p:nvPr/>
          </p:nvPicPr>
          <p:blipFill rotWithShape="1">
            <a:blip r:embed="rId3"/>
            <a:srcRect l="11158" t="45451" r="61045" b="11503"/>
            <a:stretch/>
          </p:blipFill>
          <p:spPr>
            <a:xfrm>
              <a:off x="1288248" y="4804989"/>
              <a:ext cx="1594141" cy="1583936"/>
            </a:xfrm>
            <a:prstGeom prst="rect">
              <a:avLst/>
            </a:prstGeom>
          </p:spPr>
        </p:pic>
      </p:grpSp>
      <p:sp>
        <p:nvSpPr>
          <p:cNvPr id="15" name="TextBox 14">
            <a:extLst>
              <a:ext uri="{FF2B5EF4-FFF2-40B4-BE49-F238E27FC236}">
                <a16:creationId xmlns:a16="http://schemas.microsoft.com/office/drawing/2014/main" id="{ACFB0754-8D30-D3CA-5A78-2A38A93A5E2E}"/>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6" name="Title 1">
            <a:extLst>
              <a:ext uri="{FF2B5EF4-FFF2-40B4-BE49-F238E27FC236}">
                <a16:creationId xmlns:a16="http://schemas.microsoft.com/office/drawing/2014/main" id="{251BCBD3-6C08-AD91-33E6-6A2E6DC267E8}"/>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grpSp>
        <p:nvGrpSpPr>
          <p:cNvPr id="8" name="Group 7">
            <a:extLst>
              <a:ext uri="{FF2B5EF4-FFF2-40B4-BE49-F238E27FC236}">
                <a16:creationId xmlns:a16="http://schemas.microsoft.com/office/drawing/2014/main" id="{CD83467C-70A4-5F17-E18F-B7C89BD7D111}"/>
              </a:ext>
            </a:extLst>
          </p:cNvPr>
          <p:cNvGrpSpPr/>
          <p:nvPr/>
        </p:nvGrpSpPr>
        <p:grpSpPr>
          <a:xfrm>
            <a:off x="72428" y="588044"/>
            <a:ext cx="3997011" cy="4068090"/>
            <a:chOff x="72428" y="736899"/>
            <a:chExt cx="3997011" cy="4068090"/>
          </a:xfrm>
        </p:grpSpPr>
        <p:grpSp>
          <p:nvGrpSpPr>
            <p:cNvPr id="9" name="Group 8">
              <a:extLst>
                <a:ext uri="{FF2B5EF4-FFF2-40B4-BE49-F238E27FC236}">
                  <a16:creationId xmlns:a16="http://schemas.microsoft.com/office/drawing/2014/main" id="{27A37BB4-8D91-4CEE-9F66-0015AF0FC677}"/>
                </a:ext>
              </a:extLst>
            </p:cNvPr>
            <p:cNvGrpSpPr/>
            <p:nvPr/>
          </p:nvGrpSpPr>
          <p:grpSpPr>
            <a:xfrm>
              <a:off x="72428" y="736899"/>
              <a:ext cx="3997011" cy="4068090"/>
              <a:chOff x="72428" y="736899"/>
              <a:chExt cx="3997011" cy="4068090"/>
            </a:xfrm>
          </p:grpSpPr>
          <p:pic>
            <p:nvPicPr>
              <p:cNvPr id="12" name="Picture 11" descr="Chart, scatter chart&#10;&#10;Description automatically generated">
                <a:extLst>
                  <a:ext uri="{FF2B5EF4-FFF2-40B4-BE49-F238E27FC236}">
                    <a16:creationId xmlns:a16="http://schemas.microsoft.com/office/drawing/2014/main" id="{2ABF874D-EB79-84BD-68BF-B1F647EA78B0}"/>
                  </a:ext>
                </a:extLst>
              </p:cNvPr>
              <p:cNvPicPr>
                <a:picLocks noChangeAspect="1"/>
              </p:cNvPicPr>
              <p:nvPr/>
            </p:nvPicPr>
            <p:blipFill>
              <a:blip r:embed="rId4"/>
              <a:stretch>
                <a:fillRect/>
              </a:stretch>
            </p:blipFill>
            <p:spPr>
              <a:xfrm>
                <a:off x="72428" y="745889"/>
                <a:ext cx="3997011" cy="4059100"/>
              </a:xfrm>
              <a:prstGeom prst="rect">
                <a:avLst/>
              </a:prstGeom>
            </p:spPr>
          </p:pic>
          <p:sp>
            <p:nvSpPr>
              <p:cNvPr id="13" name="Rectangle 12">
                <a:extLst>
                  <a:ext uri="{FF2B5EF4-FFF2-40B4-BE49-F238E27FC236}">
                    <a16:creationId xmlns:a16="http://schemas.microsoft.com/office/drawing/2014/main" id="{6821E8D0-A0E7-F46A-1417-43689E8279F3}"/>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40D230F-2761-0645-7B58-DDF707324C10}"/>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sp>
        <p:nvSpPr>
          <p:cNvPr id="2" name="TextBox 1">
            <a:extLst>
              <a:ext uri="{FF2B5EF4-FFF2-40B4-BE49-F238E27FC236}">
                <a16:creationId xmlns:a16="http://schemas.microsoft.com/office/drawing/2014/main" id="{E25B83B8-0998-8D20-CC6D-87A179608E27}"/>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7" name="Picture 6">
            <a:extLst>
              <a:ext uri="{FF2B5EF4-FFF2-40B4-BE49-F238E27FC236}">
                <a16:creationId xmlns:a16="http://schemas.microsoft.com/office/drawing/2014/main" id="{E53DB6FF-C03B-C974-52F0-17C47AF886CD}"/>
              </a:ext>
            </a:extLst>
          </p:cNvPr>
          <p:cNvPicPr>
            <a:picLocks noChangeAspect="1"/>
          </p:cNvPicPr>
          <p:nvPr/>
        </p:nvPicPr>
        <p:blipFill rotWithShape="1">
          <a:blip r:embed="rId3"/>
          <a:srcRect l="11158" t="45451" r="30024" b="11503"/>
          <a:stretch/>
        </p:blipFill>
        <p:spPr>
          <a:xfrm>
            <a:off x="1288248" y="4804989"/>
            <a:ext cx="3368812" cy="1581912"/>
          </a:xfrm>
          <a:prstGeom prst="rect">
            <a:avLst/>
          </a:prstGeom>
        </p:spPr>
      </p:pic>
      <p:sp>
        <p:nvSpPr>
          <p:cNvPr id="8" name="TextBox 7">
            <a:extLst>
              <a:ext uri="{FF2B5EF4-FFF2-40B4-BE49-F238E27FC236}">
                <a16:creationId xmlns:a16="http://schemas.microsoft.com/office/drawing/2014/main" id="{47029FBE-51D3-4A5C-421E-C464CE0C9E27}"/>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11" name="Group 10">
            <a:extLst>
              <a:ext uri="{FF2B5EF4-FFF2-40B4-BE49-F238E27FC236}">
                <a16:creationId xmlns:a16="http://schemas.microsoft.com/office/drawing/2014/main" id="{354401C8-42EE-05A6-F475-D2262E06D100}"/>
              </a:ext>
            </a:extLst>
          </p:cNvPr>
          <p:cNvGrpSpPr/>
          <p:nvPr/>
        </p:nvGrpSpPr>
        <p:grpSpPr>
          <a:xfrm>
            <a:off x="72428" y="588044"/>
            <a:ext cx="3997011" cy="4068090"/>
            <a:chOff x="72428" y="736899"/>
            <a:chExt cx="3997011" cy="4068090"/>
          </a:xfrm>
        </p:grpSpPr>
        <p:grpSp>
          <p:nvGrpSpPr>
            <p:cNvPr id="12" name="Group 11">
              <a:extLst>
                <a:ext uri="{FF2B5EF4-FFF2-40B4-BE49-F238E27FC236}">
                  <a16:creationId xmlns:a16="http://schemas.microsoft.com/office/drawing/2014/main" id="{3DB87039-BDCD-2F6B-5C58-D4B2004DA145}"/>
                </a:ext>
              </a:extLst>
            </p:cNvPr>
            <p:cNvGrpSpPr/>
            <p:nvPr/>
          </p:nvGrpSpPr>
          <p:grpSpPr>
            <a:xfrm>
              <a:off x="72428" y="736899"/>
              <a:ext cx="3997011" cy="4068090"/>
              <a:chOff x="72428" y="736899"/>
              <a:chExt cx="3997011" cy="4068090"/>
            </a:xfrm>
          </p:grpSpPr>
          <p:pic>
            <p:nvPicPr>
              <p:cNvPr id="14" name="Picture 13" descr="Chart, scatter chart&#10;&#10;Description automatically generated">
                <a:extLst>
                  <a:ext uri="{FF2B5EF4-FFF2-40B4-BE49-F238E27FC236}">
                    <a16:creationId xmlns:a16="http://schemas.microsoft.com/office/drawing/2014/main" id="{53E19052-8532-DD97-4869-D12A481D42FE}"/>
                  </a:ext>
                </a:extLst>
              </p:cNvPr>
              <p:cNvPicPr>
                <a:picLocks noChangeAspect="1"/>
              </p:cNvPicPr>
              <p:nvPr/>
            </p:nvPicPr>
            <p:blipFill>
              <a:blip r:embed="rId4"/>
              <a:stretch>
                <a:fillRect/>
              </a:stretch>
            </p:blipFill>
            <p:spPr>
              <a:xfrm>
                <a:off x="72428" y="745889"/>
                <a:ext cx="3997011" cy="4059100"/>
              </a:xfrm>
              <a:prstGeom prst="rect">
                <a:avLst/>
              </a:prstGeom>
            </p:spPr>
          </p:pic>
          <p:sp>
            <p:nvSpPr>
              <p:cNvPr id="15" name="Rectangle 14">
                <a:extLst>
                  <a:ext uri="{FF2B5EF4-FFF2-40B4-BE49-F238E27FC236}">
                    <a16:creationId xmlns:a16="http://schemas.microsoft.com/office/drawing/2014/main" id="{BD63253A-20A5-79B2-DA64-157FBE5D2070}"/>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9029A40-AC0F-461A-E63D-9D81CF4C4703}"/>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grpSp>
        <p:nvGrpSpPr>
          <p:cNvPr id="16" name="Group 15">
            <a:extLst>
              <a:ext uri="{FF2B5EF4-FFF2-40B4-BE49-F238E27FC236}">
                <a16:creationId xmlns:a16="http://schemas.microsoft.com/office/drawing/2014/main" id="{46351C48-61B3-C8A3-3F31-09485ABC4AE3}"/>
              </a:ext>
            </a:extLst>
          </p:cNvPr>
          <p:cNvGrpSpPr/>
          <p:nvPr/>
        </p:nvGrpSpPr>
        <p:grpSpPr>
          <a:xfrm>
            <a:off x="4206945" y="579054"/>
            <a:ext cx="3778110" cy="4068090"/>
            <a:chOff x="4206945" y="727909"/>
            <a:chExt cx="3778110" cy="4068090"/>
          </a:xfrm>
        </p:grpSpPr>
        <p:grpSp>
          <p:nvGrpSpPr>
            <p:cNvPr id="25" name="Group 24">
              <a:extLst>
                <a:ext uri="{FF2B5EF4-FFF2-40B4-BE49-F238E27FC236}">
                  <a16:creationId xmlns:a16="http://schemas.microsoft.com/office/drawing/2014/main" id="{04CDE0DF-EA49-2891-DF0A-FE1C7F65DABF}"/>
                </a:ext>
              </a:extLst>
            </p:cNvPr>
            <p:cNvGrpSpPr/>
            <p:nvPr/>
          </p:nvGrpSpPr>
          <p:grpSpPr>
            <a:xfrm>
              <a:off x="4206945" y="727909"/>
              <a:ext cx="3778110" cy="4068090"/>
              <a:chOff x="4206945" y="727909"/>
              <a:chExt cx="3778110" cy="4068090"/>
            </a:xfrm>
          </p:grpSpPr>
          <p:pic>
            <p:nvPicPr>
              <p:cNvPr id="27" name="Picture 26" descr="Chart, scatter chart&#10;&#10;Description automatically generated">
                <a:extLst>
                  <a:ext uri="{FF2B5EF4-FFF2-40B4-BE49-F238E27FC236}">
                    <a16:creationId xmlns:a16="http://schemas.microsoft.com/office/drawing/2014/main" id="{3EEB84A2-F7F5-ECA4-881F-D3A67B60FFC1}"/>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28" name="Rectangle 27">
                <a:extLst>
                  <a:ext uri="{FF2B5EF4-FFF2-40B4-BE49-F238E27FC236}">
                    <a16:creationId xmlns:a16="http://schemas.microsoft.com/office/drawing/2014/main" id="{2CD5BB34-E050-BBB5-7951-FCEF985BCD4D}"/>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364F607-C8E0-D852-0C63-1132A29CA14B}"/>
                </a:ext>
              </a:extLst>
            </p:cNvPr>
            <p:cNvSpPr txBox="1"/>
            <p:nvPr/>
          </p:nvSpPr>
          <p:spPr>
            <a:xfrm>
              <a:off x="5739137" y="830836"/>
              <a:ext cx="1288247" cy="492443"/>
            </a:xfrm>
            <a:prstGeom prst="rect">
              <a:avLst/>
            </a:prstGeom>
            <a:noFill/>
          </p:spPr>
          <p:txBody>
            <a:bodyPr wrap="square" rtlCol="0">
              <a:spAutoFit/>
            </a:bodyPr>
            <a:lstStyle/>
            <a:p>
              <a:pPr algn="ctr"/>
              <a:r>
                <a:rPr lang="en-US" sz="2500" dirty="0"/>
                <a:t>250 ms</a:t>
              </a:r>
            </a:p>
          </p:txBody>
        </p:sp>
      </p:grpSp>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E00FDE-D099-F023-0168-6DE052FC99B4}"/>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5" name="TextBox 4">
            <a:extLst>
              <a:ext uri="{FF2B5EF4-FFF2-40B4-BE49-F238E27FC236}">
                <a16:creationId xmlns:a16="http://schemas.microsoft.com/office/drawing/2014/main" id="{2C282250-9611-CBED-C646-15C39D9DBAA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41" name="Group 40">
            <a:extLst>
              <a:ext uri="{FF2B5EF4-FFF2-40B4-BE49-F238E27FC236}">
                <a16:creationId xmlns:a16="http://schemas.microsoft.com/office/drawing/2014/main" id="{AAF6DBEB-7084-FD04-2B74-DA6D38B81550}"/>
              </a:ext>
            </a:extLst>
          </p:cNvPr>
          <p:cNvGrpSpPr/>
          <p:nvPr/>
        </p:nvGrpSpPr>
        <p:grpSpPr>
          <a:xfrm>
            <a:off x="0" y="4804989"/>
            <a:ext cx="6383261" cy="1667238"/>
            <a:chOff x="0" y="4804989"/>
            <a:chExt cx="6383261" cy="1667238"/>
          </a:xfrm>
        </p:grpSpPr>
        <p:pic>
          <p:nvPicPr>
            <p:cNvPr id="6" name="Picture 5">
              <a:extLst>
                <a:ext uri="{FF2B5EF4-FFF2-40B4-BE49-F238E27FC236}">
                  <a16:creationId xmlns:a16="http://schemas.microsoft.com/office/drawing/2014/main" id="{54128676-E3CB-9C19-B6B8-958DF62CD1D1}"/>
                </a:ext>
              </a:extLst>
            </p:cNvPr>
            <p:cNvPicPr>
              <a:picLocks noChangeAspect="1"/>
            </p:cNvPicPr>
            <p:nvPr/>
          </p:nvPicPr>
          <p:blipFill rotWithShape="1">
            <a:blip r:embed="rId3"/>
            <a:srcRect l="11158" t="45451" b="11503"/>
            <a:stretch/>
          </p:blipFill>
          <p:spPr>
            <a:xfrm>
              <a:off x="1288248" y="4804989"/>
              <a:ext cx="5095013" cy="1583936"/>
            </a:xfrm>
            <a:prstGeom prst="rect">
              <a:avLst/>
            </a:prstGeom>
          </p:spPr>
        </p:pic>
        <p:sp>
          <p:nvSpPr>
            <p:cNvPr id="19" name="TextBox 18">
              <a:extLst>
                <a:ext uri="{FF2B5EF4-FFF2-40B4-BE49-F238E27FC236}">
                  <a16:creationId xmlns:a16="http://schemas.microsoft.com/office/drawing/2014/main" id="{69982B8C-AE55-3461-6A93-E2B7845512B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grpSp>
      <p:sp>
        <p:nvSpPr>
          <p:cNvPr id="16" name="TextBox 15">
            <a:extLst>
              <a:ext uri="{FF2B5EF4-FFF2-40B4-BE49-F238E27FC236}">
                <a16:creationId xmlns:a16="http://schemas.microsoft.com/office/drawing/2014/main" id="{0D4307E0-4CB1-6D47-E170-E9DDD7D805D4}"/>
              </a:ext>
            </a:extLst>
          </p:cNvPr>
          <p:cNvSpPr txBox="1"/>
          <p:nvPr/>
        </p:nvSpPr>
        <p:spPr>
          <a:xfrm>
            <a:off x="4983658" y="6006080"/>
            <a:ext cx="844952" cy="381965"/>
          </a:xfrm>
          <a:prstGeom prst="rect">
            <a:avLst/>
          </a:prstGeom>
          <a:noFill/>
        </p:spPr>
        <p:txBody>
          <a:bodyPr wrap="square" rtlCol="0">
            <a:spAutoFit/>
          </a:bodyPr>
          <a:lstStyle/>
          <a:p>
            <a:pPr algn="ctr"/>
            <a:r>
              <a:rPr lang="en-US" dirty="0"/>
              <a:t>0.63</a:t>
            </a:r>
          </a:p>
        </p:txBody>
      </p:sp>
      <p:sp>
        <p:nvSpPr>
          <p:cNvPr id="28" name="Title 1">
            <a:extLst>
              <a:ext uri="{FF2B5EF4-FFF2-40B4-BE49-F238E27FC236}">
                <a16:creationId xmlns:a16="http://schemas.microsoft.com/office/drawing/2014/main" id="{47DC2994-0DCD-C4D5-D5C5-C68A8915B2D1}"/>
              </a:ext>
            </a:extLst>
          </p:cNvPr>
          <p:cNvSpPr txBox="1">
            <a:spLocks/>
          </p:cNvSpPr>
          <p:nvPr/>
        </p:nvSpPr>
        <p:spPr>
          <a:xfrm>
            <a:off x="72428" y="11154"/>
            <a:ext cx="11667006" cy="651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Discrimination Performance</a:t>
            </a:r>
            <a:endParaRPr lang="en-US" sz="4000" b="1" dirty="0"/>
          </a:p>
        </p:txBody>
      </p:sp>
      <p:grpSp>
        <p:nvGrpSpPr>
          <p:cNvPr id="33" name="Group 32">
            <a:extLst>
              <a:ext uri="{FF2B5EF4-FFF2-40B4-BE49-F238E27FC236}">
                <a16:creationId xmlns:a16="http://schemas.microsoft.com/office/drawing/2014/main" id="{12A8913B-B16E-3ACE-9352-C781E28CB2B0}"/>
              </a:ext>
            </a:extLst>
          </p:cNvPr>
          <p:cNvGrpSpPr/>
          <p:nvPr/>
        </p:nvGrpSpPr>
        <p:grpSpPr>
          <a:xfrm>
            <a:off x="72428" y="588044"/>
            <a:ext cx="3997011" cy="4068090"/>
            <a:chOff x="72428" y="736899"/>
            <a:chExt cx="3997011" cy="4068090"/>
          </a:xfrm>
        </p:grpSpPr>
        <p:pic>
          <p:nvPicPr>
            <p:cNvPr id="22" name="Picture 21" descr="Chart, scatter chart&#10;&#10;Description automatically generated">
              <a:extLst>
                <a:ext uri="{FF2B5EF4-FFF2-40B4-BE49-F238E27FC236}">
                  <a16:creationId xmlns:a16="http://schemas.microsoft.com/office/drawing/2014/main" id="{32F58050-54A9-B37C-4A1C-6FF65880A2F7}"/>
                </a:ext>
              </a:extLst>
            </p:cNvPr>
            <p:cNvPicPr>
              <a:picLocks noChangeAspect="1"/>
            </p:cNvPicPr>
            <p:nvPr/>
          </p:nvPicPr>
          <p:blipFill>
            <a:blip r:embed="rId4"/>
            <a:stretch>
              <a:fillRect/>
            </a:stretch>
          </p:blipFill>
          <p:spPr>
            <a:xfrm>
              <a:off x="72428" y="745889"/>
              <a:ext cx="3997011" cy="4059100"/>
            </a:xfrm>
            <a:prstGeom prst="rect">
              <a:avLst/>
            </a:prstGeom>
          </p:spPr>
        </p:pic>
        <p:sp>
          <p:nvSpPr>
            <p:cNvPr id="29" name="Rectangle 28">
              <a:extLst>
                <a:ext uri="{FF2B5EF4-FFF2-40B4-BE49-F238E27FC236}">
                  <a16:creationId xmlns:a16="http://schemas.microsoft.com/office/drawing/2014/main" id="{F6F0579E-2DA9-1170-F639-AD4718C71461}"/>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3547976-F022-7F90-0CA9-5B896BF23C8E}"/>
              </a:ext>
            </a:extLst>
          </p:cNvPr>
          <p:cNvSpPr txBox="1"/>
          <p:nvPr/>
        </p:nvSpPr>
        <p:spPr>
          <a:xfrm>
            <a:off x="1594142" y="720967"/>
            <a:ext cx="1288247" cy="492443"/>
          </a:xfrm>
          <a:prstGeom prst="rect">
            <a:avLst/>
          </a:prstGeom>
          <a:noFill/>
        </p:spPr>
        <p:txBody>
          <a:bodyPr wrap="square" rtlCol="0">
            <a:spAutoFit/>
          </a:bodyPr>
          <a:lstStyle/>
          <a:p>
            <a:pPr algn="ctr"/>
            <a:r>
              <a:rPr lang="en-US" sz="2500" dirty="0"/>
              <a:t>125 ms</a:t>
            </a:r>
          </a:p>
        </p:txBody>
      </p:sp>
      <p:grpSp>
        <p:nvGrpSpPr>
          <p:cNvPr id="34" name="Group 33">
            <a:extLst>
              <a:ext uri="{FF2B5EF4-FFF2-40B4-BE49-F238E27FC236}">
                <a16:creationId xmlns:a16="http://schemas.microsoft.com/office/drawing/2014/main" id="{8BE19A49-8B88-FC13-F0BD-691A3630B5ED}"/>
              </a:ext>
            </a:extLst>
          </p:cNvPr>
          <p:cNvGrpSpPr/>
          <p:nvPr/>
        </p:nvGrpSpPr>
        <p:grpSpPr>
          <a:xfrm>
            <a:off x="4206945" y="579054"/>
            <a:ext cx="3778110" cy="4068090"/>
            <a:chOff x="4206945" y="727909"/>
            <a:chExt cx="3778110" cy="4068090"/>
          </a:xfrm>
        </p:grpSpPr>
        <p:pic>
          <p:nvPicPr>
            <p:cNvPr id="21" name="Picture 20" descr="Chart, scatter chart&#10;&#10;Description automatically generated">
              <a:extLst>
                <a:ext uri="{FF2B5EF4-FFF2-40B4-BE49-F238E27FC236}">
                  <a16:creationId xmlns:a16="http://schemas.microsoft.com/office/drawing/2014/main" id="{F32596CA-5A1E-07AC-2B05-C7439D38306A}"/>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31" name="Rectangle 30">
              <a:extLst>
                <a:ext uri="{FF2B5EF4-FFF2-40B4-BE49-F238E27FC236}">
                  <a16:creationId xmlns:a16="http://schemas.microsoft.com/office/drawing/2014/main" id="{88ABC5AE-56B0-69D8-75F6-56A2453A02CA}"/>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362A2D50-BEDE-EEB4-4067-FEB2E4ED3A84}"/>
              </a:ext>
            </a:extLst>
          </p:cNvPr>
          <p:cNvSpPr txBox="1"/>
          <p:nvPr/>
        </p:nvSpPr>
        <p:spPr>
          <a:xfrm>
            <a:off x="5739137" y="681981"/>
            <a:ext cx="1288247" cy="492443"/>
          </a:xfrm>
          <a:prstGeom prst="rect">
            <a:avLst/>
          </a:prstGeom>
          <a:noFill/>
        </p:spPr>
        <p:txBody>
          <a:bodyPr wrap="square" rtlCol="0">
            <a:spAutoFit/>
          </a:bodyPr>
          <a:lstStyle/>
          <a:p>
            <a:pPr algn="ctr"/>
            <a:r>
              <a:rPr lang="en-US" sz="2500" dirty="0"/>
              <a:t>250 ms</a:t>
            </a:r>
          </a:p>
        </p:txBody>
      </p:sp>
      <p:grpSp>
        <p:nvGrpSpPr>
          <p:cNvPr id="35" name="Group 34">
            <a:extLst>
              <a:ext uri="{FF2B5EF4-FFF2-40B4-BE49-F238E27FC236}">
                <a16:creationId xmlns:a16="http://schemas.microsoft.com/office/drawing/2014/main" id="{F5C5BEF7-FC45-41B2-4ED3-B80352A05416}"/>
              </a:ext>
            </a:extLst>
          </p:cNvPr>
          <p:cNvGrpSpPr/>
          <p:nvPr/>
        </p:nvGrpSpPr>
        <p:grpSpPr>
          <a:xfrm>
            <a:off x="8122561" y="594986"/>
            <a:ext cx="3778884" cy="4061148"/>
            <a:chOff x="8122561" y="743841"/>
            <a:chExt cx="3778884" cy="4061148"/>
          </a:xfrm>
        </p:grpSpPr>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6"/>
            <a:srcRect l="5457"/>
            <a:stretch/>
          </p:blipFill>
          <p:spPr>
            <a:xfrm>
              <a:off x="8122561" y="745889"/>
              <a:ext cx="3778884" cy="4059100"/>
            </a:xfrm>
            <a:prstGeom prst="rect">
              <a:avLst/>
            </a:prstGeom>
          </p:spPr>
        </p:pic>
        <p:sp>
          <p:nvSpPr>
            <p:cNvPr id="32" name="Rectangle 31">
              <a:extLst>
                <a:ext uri="{FF2B5EF4-FFF2-40B4-BE49-F238E27FC236}">
                  <a16:creationId xmlns:a16="http://schemas.microsoft.com/office/drawing/2014/main" id="{1348525A-0500-64D0-3E64-C98F361B824D}"/>
                </a:ext>
              </a:extLst>
            </p:cNvPr>
            <p:cNvSpPr/>
            <p:nvPr/>
          </p:nvSpPr>
          <p:spPr>
            <a:xfrm>
              <a:off x="9620933" y="743841"/>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F5E851F8-3BDF-695E-0813-03DA9ADF7B1F}"/>
              </a:ext>
            </a:extLst>
          </p:cNvPr>
          <p:cNvSpPr txBox="1"/>
          <p:nvPr/>
        </p:nvSpPr>
        <p:spPr>
          <a:xfrm>
            <a:off x="9507032" y="625649"/>
            <a:ext cx="1288247" cy="492443"/>
          </a:xfrm>
          <a:prstGeom prst="rect">
            <a:avLst/>
          </a:prstGeom>
          <a:noFill/>
        </p:spPr>
        <p:txBody>
          <a:bodyPr wrap="square" rtlCol="0">
            <a:spAutoFit/>
          </a:bodyPr>
          <a:lstStyle/>
          <a:p>
            <a:pPr algn="ctr"/>
            <a:r>
              <a:rPr lang="en-US" sz="2500" dirty="0"/>
              <a:t>1000 ms</a:t>
            </a:r>
          </a:p>
        </p:txBody>
      </p:sp>
      <p:sp>
        <p:nvSpPr>
          <p:cNvPr id="48" name="TextBox 47">
            <a:extLst>
              <a:ext uri="{FF2B5EF4-FFF2-40B4-BE49-F238E27FC236}">
                <a16:creationId xmlns:a16="http://schemas.microsoft.com/office/drawing/2014/main" id="{891EDA23-E5A0-D4BB-3600-937069D4FA66}"/>
              </a:ext>
            </a:extLst>
          </p:cNvPr>
          <p:cNvSpPr txBox="1"/>
          <p:nvPr/>
        </p:nvSpPr>
        <p:spPr>
          <a:xfrm>
            <a:off x="1474935" y="6019864"/>
            <a:ext cx="1288248" cy="369332"/>
          </a:xfrm>
          <a:prstGeom prst="rect">
            <a:avLst/>
          </a:prstGeom>
          <a:noFill/>
        </p:spPr>
        <p:txBody>
          <a:bodyPr wrap="square" rtlCol="0">
            <a:spAutoFit/>
          </a:bodyPr>
          <a:lstStyle/>
          <a:p>
            <a:pPr algn="ctr"/>
            <a:r>
              <a:rPr lang="en-US" dirty="0"/>
              <a:t>0.55</a:t>
            </a:r>
          </a:p>
        </p:txBody>
      </p:sp>
      <p:sp>
        <p:nvSpPr>
          <p:cNvPr id="50" name="TextBox 49">
            <a:extLst>
              <a:ext uri="{FF2B5EF4-FFF2-40B4-BE49-F238E27FC236}">
                <a16:creationId xmlns:a16="http://schemas.microsoft.com/office/drawing/2014/main" id="{286FB707-CE2A-2563-A145-6BC96837D4C4}"/>
              </a:ext>
            </a:extLst>
          </p:cNvPr>
          <p:cNvSpPr txBox="1"/>
          <p:nvPr/>
        </p:nvSpPr>
        <p:spPr>
          <a:xfrm>
            <a:off x="3330405" y="6013547"/>
            <a:ext cx="844952" cy="381965"/>
          </a:xfrm>
          <a:prstGeom prst="rect">
            <a:avLst/>
          </a:prstGeom>
          <a:noFill/>
        </p:spPr>
        <p:txBody>
          <a:bodyPr wrap="square" rtlCol="0">
            <a:spAutoFit/>
          </a:bodyPr>
          <a:lstStyle/>
          <a:p>
            <a:pPr algn="ctr"/>
            <a:r>
              <a:rPr lang="en-US" dirty="0"/>
              <a:t>0.60</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12CAE7EA-AB4D-1BD8-1486-4591FB860EBD}"/>
              </a:ext>
            </a:extLst>
          </p:cNvPr>
          <p:cNvPicPr>
            <a:picLocks noChangeAspect="1"/>
          </p:cNvPicPr>
          <p:nvPr/>
        </p:nvPicPr>
        <p:blipFill>
          <a:blip r:embed="rId3"/>
          <a:stretch>
            <a:fillRect/>
          </a:stretch>
        </p:blipFill>
        <p:spPr>
          <a:xfrm>
            <a:off x="6139114" y="1211050"/>
            <a:ext cx="5741629" cy="4377510"/>
          </a:xfrm>
          <a:prstGeom prst="rect">
            <a:avLst/>
          </a:prstGeom>
        </p:spPr>
      </p:pic>
      <p:pic>
        <p:nvPicPr>
          <p:cNvPr id="37" name="Picture 36">
            <a:extLst>
              <a:ext uri="{FF2B5EF4-FFF2-40B4-BE49-F238E27FC236}">
                <a16:creationId xmlns:a16="http://schemas.microsoft.com/office/drawing/2014/main" id="{DD4455F1-581C-6AB4-4D2F-2C22D6D8C471}"/>
              </a:ext>
            </a:extLst>
          </p:cNvPr>
          <p:cNvPicPr>
            <a:picLocks noChangeAspect="1"/>
          </p:cNvPicPr>
          <p:nvPr/>
        </p:nvPicPr>
        <p:blipFill>
          <a:blip r:embed="rId4"/>
          <a:stretch>
            <a:fillRect/>
          </a:stretch>
        </p:blipFill>
        <p:spPr>
          <a:xfrm>
            <a:off x="133015" y="1211050"/>
            <a:ext cx="5741629" cy="4377510"/>
          </a:xfrm>
          <a:prstGeom prst="rect">
            <a:avLst/>
          </a:prstGeom>
        </p:spPr>
      </p:pic>
      <p:sp>
        <p:nvSpPr>
          <p:cNvPr id="10" name="Title 1">
            <a:extLst>
              <a:ext uri="{FF2B5EF4-FFF2-40B4-BE49-F238E27FC236}">
                <a16:creationId xmlns:a16="http://schemas.microsoft.com/office/drawing/2014/main" id="{EA20CD15-6536-5DEB-ABBC-F62EA8932F67}"/>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estimates? </a:t>
            </a:r>
          </a:p>
        </p:txBody>
      </p:sp>
      <p:sp>
        <p:nvSpPr>
          <p:cNvPr id="14" name="Title 1">
            <a:extLst>
              <a:ext uri="{FF2B5EF4-FFF2-40B4-BE49-F238E27FC236}">
                <a16:creationId xmlns:a16="http://schemas.microsoft.com/office/drawing/2014/main" id="{CB642067-919C-0DA9-70A5-BD22F2A13A6A}"/>
              </a:ext>
            </a:extLst>
          </p:cNvPr>
          <p:cNvSpPr txBox="1">
            <a:spLocks/>
          </p:cNvSpPr>
          <p:nvPr/>
        </p:nvSpPr>
        <p:spPr>
          <a:xfrm>
            <a:off x="1365929" y="707933"/>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0 Verbal Estimates</a:t>
            </a:r>
          </a:p>
        </p:txBody>
      </p:sp>
      <p:sp>
        <p:nvSpPr>
          <p:cNvPr id="16" name="Title 1">
            <a:extLst>
              <a:ext uri="{FF2B5EF4-FFF2-40B4-BE49-F238E27FC236}">
                <a16:creationId xmlns:a16="http://schemas.microsoft.com/office/drawing/2014/main" id="{AD1F39A6-8173-941B-77B2-9A2E1E22806A}"/>
              </a:ext>
            </a:extLst>
          </p:cNvPr>
          <p:cNvSpPr txBox="1">
            <a:spLocks/>
          </p:cNvSpPr>
          <p:nvPr/>
        </p:nvSpPr>
        <p:spPr>
          <a:xfrm>
            <a:off x="7557192" y="694766"/>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1 Verbal Estimates</a:t>
            </a:r>
          </a:p>
        </p:txBody>
      </p:sp>
      <p:sp>
        <p:nvSpPr>
          <p:cNvPr id="21" name="Title 1">
            <a:extLst>
              <a:ext uri="{FF2B5EF4-FFF2-40B4-BE49-F238E27FC236}">
                <a16:creationId xmlns:a16="http://schemas.microsoft.com/office/drawing/2014/main" id="{88AE34BA-3DA8-973D-4E2D-3C30AF3DCFF0}"/>
              </a:ext>
            </a:extLst>
          </p:cNvPr>
          <p:cNvSpPr txBox="1">
            <a:spLocks/>
          </p:cNvSpPr>
          <p:nvPr/>
        </p:nvSpPr>
        <p:spPr>
          <a:xfrm>
            <a:off x="785404"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4.8 m</a:t>
            </a:r>
          </a:p>
        </p:txBody>
      </p:sp>
      <p:sp>
        <p:nvSpPr>
          <p:cNvPr id="25" name="Title 1">
            <a:extLst>
              <a:ext uri="{FF2B5EF4-FFF2-40B4-BE49-F238E27FC236}">
                <a16:creationId xmlns:a16="http://schemas.microsoft.com/office/drawing/2014/main" id="{9EB67B75-D758-DD73-1864-755A2FAFFD78}"/>
              </a:ext>
            </a:extLst>
          </p:cNvPr>
          <p:cNvSpPr txBox="1">
            <a:spLocks/>
          </p:cNvSpPr>
          <p:nvPr/>
        </p:nvSpPr>
        <p:spPr>
          <a:xfrm>
            <a:off x="786183"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
        <p:nvSpPr>
          <p:cNvPr id="29" name="Rounded Rectangle 28">
            <a:extLst>
              <a:ext uri="{FF2B5EF4-FFF2-40B4-BE49-F238E27FC236}">
                <a16:creationId xmlns:a16="http://schemas.microsoft.com/office/drawing/2014/main" id="{91257F4C-282C-6967-BF6E-9C9A7A75DC51}"/>
              </a:ext>
            </a:extLst>
          </p:cNvPr>
          <p:cNvSpPr/>
          <p:nvPr/>
        </p:nvSpPr>
        <p:spPr>
          <a:xfrm>
            <a:off x="67143" y="765718"/>
            <a:ext cx="5985745" cy="5031578"/>
          </a:xfrm>
          <a:prstGeom prst="roundRect">
            <a:avLst>
              <a:gd name="adj" fmla="val 2071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19BB9D10-5C53-6B22-8508-6C191700A47E}"/>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pic>
        <p:nvPicPr>
          <p:cNvPr id="5" name="Picture 4" descr="A picture containing floor, indoor, living, room&#10;&#10;Description automatically generated">
            <a:extLst>
              <a:ext uri="{FF2B5EF4-FFF2-40B4-BE49-F238E27FC236}">
                <a16:creationId xmlns:a16="http://schemas.microsoft.com/office/drawing/2014/main" id="{6D091F17-3C50-0F52-B6C1-CD3F2F79C54E}"/>
              </a:ext>
            </a:extLst>
          </p:cNvPr>
          <p:cNvPicPr>
            <a:picLocks noChangeAspect="1"/>
          </p:cNvPicPr>
          <p:nvPr/>
        </p:nvPicPr>
        <p:blipFill>
          <a:blip r:embed="rId5"/>
          <a:stretch>
            <a:fillRect/>
          </a:stretch>
        </p:blipFill>
        <p:spPr>
          <a:xfrm>
            <a:off x="3607530" y="1368507"/>
            <a:ext cx="2192463" cy="1591788"/>
          </a:xfrm>
          <a:prstGeom prst="rect">
            <a:avLst/>
          </a:prstGeom>
        </p:spPr>
      </p:pic>
      <p:pic>
        <p:nvPicPr>
          <p:cNvPr id="7" name="Picture 6" descr="A table with chairs around it&#10;&#10;Description automatically generated with low confidence">
            <a:extLst>
              <a:ext uri="{FF2B5EF4-FFF2-40B4-BE49-F238E27FC236}">
                <a16:creationId xmlns:a16="http://schemas.microsoft.com/office/drawing/2014/main" id="{DEB3146A-68DE-9D17-B9C7-7E75F30FEB07}"/>
              </a:ext>
            </a:extLst>
          </p:cNvPr>
          <p:cNvPicPr>
            <a:picLocks noChangeAspect="1"/>
          </p:cNvPicPr>
          <p:nvPr/>
        </p:nvPicPr>
        <p:blipFill>
          <a:blip r:embed="rId6"/>
          <a:stretch>
            <a:fillRect/>
          </a:stretch>
        </p:blipFill>
        <p:spPr>
          <a:xfrm>
            <a:off x="15965532" y="1710021"/>
            <a:ext cx="2191454" cy="1591056"/>
          </a:xfrm>
          <a:prstGeom prst="rect">
            <a:avLst/>
          </a:prstGeom>
        </p:spPr>
      </p:pic>
      <p:pic>
        <p:nvPicPr>
          <p:cNvPr id="38" name="Picture 37" descr="A table with chairs around it&#10;&#10;Description automatically generated with low confidence">
            <a:extLst>
              <a:ext uri="{FF2B5EF4-FFF2-40B4-BE49-F238E27FC236}">
                <a16:creationId xmlns:a16="http://schemas.microsoft.com/office/drawing/2014/main" id="{E3BB557E-01D2-E68E-3140-278A74F75099}"/>
              </a:ext>
            </a:extLst>
          </p:cNvPr>
          <p:cNvPicPr>
            <a:picLocks noChangeAspect="1"/>
          </p:cNvPicPr>
          <p:nvPr/>
        </p:nvPicPr>
        <p:blipFill>
          <a:blip r:embed="rId6"/>
          <a:stretch>
            <a:fillRect/>
          </a:stretch>
        </p:blipFill>
        <p:spPr>
          <a:xfrm>
            <a:off x="9808171" y="1369239"/>
            <a:ext cx="2191454" cy="1591056"/>
          </a:xfrm>
          <a:prstGeom prst="rect">
            <a:avLst/>
          </a:prstGeom>
        </p:spPr>
      </p:pic>
      <p:sp>
        <p:nvSpPr>
          <p:cNvPr id="39" name="Title 1">
            <a:extLst>
              <a:ext uri="{FF2B5EF4-FFF2-40B4-BE49-F238E27FC236}">
                <a16:creationId xmlns:a16="http://schemas.microsoft.com/office/drawing/2014/main" id="{3CC67B22-1A71-A297-9EB5-C7A70BB34355}"/>
              </a:ext>
            </a:extLst>
          </p:cNvPr>
          <p:cNvSpPr txBox="1">
            <a:spLocks/>
          </p:cNvSpPr>
          <p:nvPr/>
        </p:nvSpPr>
        <p:spPr>
          <a:xfrm>
            <a:off x="6772229"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4.5 m</a:t>
            </a:r>
          </a:p>
        </p:txBody>
      </p:sp>
      <p:sp>
        <p:nvSpPr>
          <p:cNvPr id="40" name="Title 1">
            <a:extLst>
              <a:ext uri="{FF2B5EF4-FFF2-40B4-BE49-F238E27FC236}">
                <a16:creationId xmlns:a16="http://schemas.microsoft.com/office/drawing/2014/main" id="{2CAFB75E-152E-1969-4411-0C60B8AFE8F2}"/>
              </a:ext>
            </a:extLst>
          </p:cNvPr>
          <p:cNvSpPr txBox="1">
            <a:spLocks/>
          </p:cNvSpPr>
          <p:nvPr/>
        </p:nvSpPr>
        <p:spPr>
          <a:xfrm>
            <a:off x="6773008"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Tree>
    <p:extLst>
      <p:ext uri="{BB962C8B-B14F-4D97-AF65-F5344CB8AC3E}">
        <p14:creationId xmlns:p14="http://schemas.microsoft.com/office/powerpoint/2010/main" val="279106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4BB13C-C86C-CF9F-BA30-F7CCD53A4EB1}"/>
              </a:ext>
            </a:extLst>
          </p:cNvPr>
          <p:cNvGrpSpPr/>
          <p:nvPr/>
        </p:nvGrpSpPr>
        <p:grpSpPr>
          <a:xfrm>
            <a:off x="5238277" y="2835209"/>
            <a:ext cx="6610902" cy="1253067"/>
            <a:chOff x="5369864" y="4070935"/>
            <a:chExt cx="6610902" cy="1253067"/>
          </a:xfrm>
        </p:grpSpPr>
        <p:grpSp>
          <p:nvGrpSpPr>
            <p:cNvPr id="8" name="Group 7">
              <a:extLst>
                <a:ext uri="{FF2B5EF4-FFF2-40B4-BE49-F238E27FC236}">
                  <a16:creationId xmlns:a16="http://schemas.microsoft.com/office/drawing/2014/main" id="{EF0498D9-7B69-9159-149F-B0BCC423D602}"/>
                </a:ext>
              </a:extLst>
            </p:cNvPr>
            <p:cNvGrpSpPr/>
            <p:nvPr/>
          </p:nvGrpSpPr>
          <p:grpSpPr>
            <a:xfrm>
              <a:off x="5486978" y="4273898"/>
              <a:ext cx="6493788" cy="876230"/>
              <a:chOff x="84880" y="5922466"/>
              <a:chExt cx="6034611" cy="617926"/>
            </a:xfrm>
          </p:grpSpPr>
          <p:sp>
            <p:nvSpPr>
              <p:cNvPr id="17" name="TextBox 16">
                <a:extLst>
                  <a:ext uri="{FF2B5EF4-FFF2-40B4-BE49-F238E27FC236}">
                    <a16:creationId xmlns:a16="http://schemas.microsoft.com/office/drawing/2014/main" id="{A95F2A4D-C0A6-BD4C-9BF9-4A96A21D6671}"/>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E5F0A3-BF47-55D5-E411-3A2B667E7F41}"/>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16" name="Rounded Rectangle 15">
              <a:extLst>
                <a:ext uri="{FF2B5EF4-FFF2-40B4-BE49-F238E27FC236}">
                  <a16:creationId xmlns:a16="http://schemas.microsoft.com/office/drawing/2014/main" id="{F0527A99-A960-58B1-62DC-09852B4D8534}"/>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C60E66-C7D8-9505-FEB3-26AD04CAF7D6}"/>
              </a:ext>
            </a:extLst>
          </p:cNvPr>
          <p:cNvGrpSpPr/>
          <p:nvPr/>
        </p:nvGrpSpPr>
        <p:grpSpPr>
          <a:xfrm>
            <a:off x="2126510" y="4250455"/>
            <a:ext cx="4490720" cy="873760"/>
            <a:chOff x="2296160" y="5567680"/>
            <a:chExt cx="4490720" cy="873760"/>
          </a:xfrm>
        </p:grpSpPr>
        <p:cxnSp>
          <p:nvCxnSpPr>
            <p:cNvPr id="21" name="Straight Connector 20">
              <a:extLst>
                <a:ext uri="{FF2B5EF4-FFF2-40B4-BE49-F238E27FC236}">
                  <a16:creationId xmlns:a16="http://schemas.microsoft.com/office/drawing/2014/main" id="{D09B0BE7-8DBC-3DED-002C-16EB931075F5}"/>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1FE0A0D-1FE4-35DE-939D-90AEA129D312}"/>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59CB6E-4EDA-3987-895C-3AB23436C11E}"/>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6" name="Title 1">
            <a:extLst>
              <a:ext uri="{FF2B5EF4-FFF2-40B4-BE49-F238E27FC236}">
                <a16:creationId xmlns:a16="http://schemas.microsoft.com/office/drawing/2014/main" id="{89AD2883-04CE-96DA-4ED9-BC2C5F5DF397}"/>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27" name="Picture 26" descr="Chart, scatter chart&#10;&#10;Description automatically generated">
            <a:extLst>
              <a:ext uri="{FF2B5EF4-FFF2-40B4-BE49-F238E27FC236}">
                <a16:creationId xmlns:a16="http://schemas.microsoft.com/office/drawing/2014/main" id="{524E4269-EA93-29AD-4300-83C52403C3F7}"/>
              </a:ext>
            </a:extLst>
          </p:cNvPr>
          <p:cNvPicPr>
            <a:picLocks noChangeAspect="1"/>
          </p:cNvPicPr>
          <p:nvPr/>
        </p:nvPicPr>
        <p:blipFill>
          <a:blip r:embed="rId5"/>
          <a:stretch>
            <a:fillRect/>
          </a:stretch>
        </p:blipFill>
        <p:spPr>
          <a:xfrm>
            <a:off x="62212" y="558739"/>
            <a:ext cx="4128596" cy="4128596"/>
          </a:xfrm>
          <a:prstGeom prst="rect">
            <a:avLst/>
          </a:prstGeom>
        </p:spPr>
      </p:pic>
      <p:sp>
        <p:nvSpPr>
          <p:cNvPr id="28" name="Rectangle 27">
            <a:extLst>
              <a:ext uri="{FF2B5EF4-FFF2-40B4-BE49-F238E27FC236}">
                <a16:creationId xmlns:a16="http://schemas.microsoft.com/office/drawing/2014/main" id="{1AF072D0-83BD-D6BD-8F6A-DAE09406F608}"/>
              </a:ext>
            </a:extLst>
          </p:cNvPr>
          <p:cNvSpPr/>
          <p:nvPr/>
        </p:nvSpPr>
        <p:spPr>
          <a:xfrm>
            <a:off x="534550" y="558737"/>
            <a:ext cx="3773372" cy="367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0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4"/>
          <a:stretch>
            <a:fillRect/>
          </a:stretch>
        </p:blipFill>
        <p:spPr>
          <a:xfrm>
            <a:off x="62212" y="558739"/>
            <a:ext cx="4128596" cy="4128596"/>
          </a:xfrm>
          <a:prstGeom prst="rect">
            <a:avLst/>
          </a:prstGeom>
        </p:spPr>
      </p:pic>
      <p:sp>
        <p:nvSpPr>
          <p:cNvPr id="11" name="TextBox 10">
            <a:extLst>
              <a:ext uri="{FF2B5EF4-FFF2-40B4-BE49-F238E27FC236}">
                <a16:creationId xmlns:a16="http://schemas.microsoft.com/office/drawing/2014/main" id="{EB1E4A93-6279-002B-D742-C5E6ED54422E}"/>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grpSp>
        <p:nvGrpSpPr>
          <p:cNvPr id="37" name="Group 36">
            <a:extLst>
              <a:ext uri="{FF2B5EF4-FFF2-40B4-BE49-F238E27FC236}">
                <a16:creationId xmlns:a16="http://schemas.microsoft.com/office/drawing/2014/main" id="{59A8FC26-5858-7BD7-4422-9B6FCBD793D4}"/>
              </a:ext>
            </a:extLst>
          </p:cNvPr>
          <p:cNvGrpSpPr/>
          <p:nvPr/>
        </p:nvGrpSpPr>
        <p:grpSpPr>
          <a:xfrm>
            <a:off x="6035040" y="4480560"/>
            <a:ext cx="4860383" cy="2101396"/>
            <a:chOff x="6035040" y="4480560"/>
            <a:chExt cx="4860383" cy="2101396"/>
          </a:xfrm>
        </p:grpSpPr>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5"/>
            <a:srcRect l="10246" r="3825" b="11614"/>
            <a:stretch/>
          </p:blipFill>
          <p:spPr>
            <a:xfrm>
              <a:off x="6035040" y="4480560"/>
              <a:ext cx="4860383" cy="2101396"/>
            </a:xfrm>
            <a:prstGeom prst="rect">
              <a:avLst/>
            </a:prstGeom>
          </p:spPr>
        </p:pic>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gr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35" name="Rectangle 34">
            <a:extLst>
              <a:ext uri="{FF2B5EF4-FFF2-40B4-BE49-F238E27FC236}">
                <a16:creationId xmlns:a16="http://schemas.microsoft.com/office/drawing/2014/main" id="{6B9F6719-87CC-39C5-487D-DC925A7EDF2C}"/>
              </a:ext>
            </a:extLst>
          </p:cNvPr>
          <p:cNvSpPr/>
          <p:nvPr/>
        </p:nvSpPr>
        <p:spPr>
          <a:xfrm>
            <a:off x="7763210" y="4687334"/>
            <a:ext cx="3296594"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74641AA-5D22-811E-B323-3212054AD95C}"/>
              </a:ext>
            </a:extLst>
          </p:cNvPr>
          <p:cNvGrpSpPr/>
          <p:nvPr/>
        </p:nvGrpSpPr>
        <p:grpSpPr>
          <a:xfrm>
            <a:off x="1296576" y="4982483"/>
            <a:ext cx="4679470" cy="533413"/>
            <a:chOff x="1296576" y="4982483"/>
            <a:chExt cx="4679470" cy="533413"/>
          </a:xfrm>
        </p:grpSpPr>
        <p:sp>
          <p:nvSpPr>
            <p:cNvPr id="38" name="Left Brace 37">
              <a:extLst>
                <a:ext uri="{FF2B5EF4-FFF2-40B4-BE49-F238E27FC236}">
                  <a16:creationId xmlns:a16="http://schemas.microsoft.com/office/drawing/2014/main" id="{3B4C96B0-E3EB-F3CE-0B55-CF193FFEFAA4}"/>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32F44CF-6A7A-DD29-E239-F14250D83A18}"/>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Tree>
    <p:extLst>
      <p:ext uri="{BB962C8B-B14F-4D97-AF65-F5344CB8AC3E}">
        <p14:creationId xmlns:p14="http://schemas.microsoft.com/office/powerpoint/2010/main" val="34660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8" name="Picture 7" descr="Chart, scatter chart&#10;&#10;Description automatically generated">
            <a:extLst>
              <a:ext uri="{FF2B5EF4-FFF2-40B4-BE49-F238E27FC236}">
                <a16:creationId xmlns:a16="http://schemas.microsoft.com/office/drawing/2014/main" id="{D97AFE78-8825-229F-68B8-E87AAD40A457}"/>
              </a:ext>
            </a:extLst>
          </p:cNvPr>
          <p:cNvPicPr>
            <a:picLocks noChangeAspect="1"/>
          </p:cNvPicPr>
          <p:nvPr/>
        </p:nvPicPr>
        <p:blipFill rotWithShape="1">
          <a:blip r:embed="rId6"/>
          <a:srcRect l="4535"/>
          <a:stretch/>
        </p:blipFill>
        <p:spPr>
          <a:xfrm>
            <a:off x="4363003" y="558739"/>
            <a:ext cx="3794388" cy="4128596"/>
          </a:xfrm>
          <a:prstGeom prst="rect">
            <a:avLst/>
          </a:prstGeom>
        </p:spPr>
      </p:pic>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1" name="TextBox 20">
            <a:extLst>
              <a:ext uri="{FF2B5EF4-FFF2-40B4-BE49-F238E27FC236}">
                <a16:creationId xmlns:a16="http://schemas.microsoft.com/office/drawing/2014/main" id="{3A26DFE0-C60B-6F8D-C084-9BD83EE6BDFE}"/>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2" name="Rectangle 1">
            <a:extLst>
              <a:ext uri="{FF2B5EF4-FFF2-40B4-BE49-F238E27FC236}">
                <a16:creationId xmlns:a16="http://schemas.microsoft.com/office/drawing/2014/main" id="{F2EC7902-69F8-0798-3969-D0F90A9BEC03}"/>
              </a:ext>
            </a:extLst>
          </p:cNvPr>
          <p:cNvSpPr/>
          <p:nvPr/>
        </p:nvSpPr>
        <p:spPr>
          <a:xfrm>
            <a:off x="9333108" y="4687334"/>
            <a:ext cx="1726695"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899281-CF99-C3C8-6621-FC285CFE33BE}"/>
              </a:ext>
            </a:extLst>
          </p:cNvPr>
          <p:cNvGrpSpPr/>
          <p:nvPr/>
        </p:nvGrpSpPr>
        <p:grpSpPr>
          <a:xfrm>
            <a:off x="1296576" y="4982483"/>
            <a:ext cx="4679470" cy="533413"/>
            <a:chOff x="1296576" y="4982483"/>
            <a:chExt cx="4679470" cy="533413"/>
          </a:xfrm>
        </p:grpSpPr>
        <p:sp>
          <p:nvSpPr>
            <p:cNvPr id="7" name="Left Brace 6">
              <a:extLst>
                <a:ext uri="{FF2B5EF4-FFF2-40B4-BE49-F238E27FC236}">
                  <a16:creationId xmlns:a16="http://schemas.microsoft.com/office/drawing/2014/main" id="{28D9C6B5-44C0-3095-7ABE-6914D2843ABA}"/>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C62299C-BBAF-FF13-9A46-EEFAA84964CC}"/>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12" name="TextBox 11">
            <a:extLst>
              <a:ext uri="{FF2B5EF4-FFF2-40B4-BE49-F238E27FC236}">
                <a16:creationId xmlns:a16="http://schemas.microsoft.com/office/drawing/2014/main" id="{17495A1D-1B0E-00CE-AA93-6B26518179B6}"/>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886131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E0E294F-A633-B8B3-F311-407C4EE6A778}"/>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25" name="Picture 24">
            <a:extLst>
              <a:ext uri="{FF2B5EF4-FFF2-40B4-BE49-F238E27FC236}">
                <a16:creationId xmlns:a16="http://schemas.microsoft.com/office/drawing/2014/main" id="{7D43102B-7D87-2E88-809C-4941C89EBE8C}"/>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pic>
        <p:nvPicPr>
          <p:cNvPr id="35" name="Picture 34" descr="Chart, scatter chart&#10;&#10;Description automatically generated">
            <a:extLst>
              <a:ext uri="{FF2B5EF4-FFF2-40B4-BE49-F238E27FC236}">
                <a16:creationId xmlns:a16="http://schemas.microsoft.com/office/drawing/2014/main" id="{B99EBA4E-C63B-AF4D-A649-C680DF1EF4BF}"/>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40" name="Picture 39" descr="Chart, scatter chart&#10;&#10;Description automatically generated">
            <a:extLst>
              <a:ext uri="{FF2B5EF4-FFF2-40B4-BE49-F238E27FC236}">
                <a16:creationId xmlns:a16="http://schemas.microsoft.com/office/drawing/2014/main" id="{200A79CE-5A7A-E572-7B15-CC9207443CCD}"/>
              </a:ext>
            </a:extLst>
          </p:cNvPr>
          <p:cNvPicPr>
            <a:picLocks noChangeAspect="1"/>
          </p:cNvPicPr>
          <p:nvPr/>
        </p:nvPicPr>
        <p:blipFill rotWithShape="1">
          <a:blip r:embed="rId6"/>
          <a:srcRect l="4535"/>
          <a:stretch/>
        </p:blipFill>
        <p:spPr>
          <a:xfrm>
            <a:off x="4363003" y="558739"/>
            <a:ext cx="3794388" cy="4128596"/>
          </a:xfrm>
          <a:prstGeom prst="rect">
            <a:avLst/>
          </a:prstGeom>
        </p:spPr>
      </p:pic>
      <p:pic>
        <p:nvPicPr>
          <p:cNvPr id="41" name="Picture 40" descr="Chart, scatter chart&#10;&#10;Description automatically generated">
            <a:extLst>
              <a:ext uri="{FF2B5EF4-FFF2-40B4-BE49-F238E27FC236}">
                <a16:creationId xmlns:a16="http://schemas.microsoft.com/office/drawing/2014/main" id="{9BE62AA3-8584-6CF7-C107-B96B358FB0D9}"/>
              </a:ext>
            </a:extLst>
          </p:cNvPr>
          <p:cNvPicPr>
            <a:picLocks noChangeAspect="1"/>
          </p:cNvPicPr>
          <p:nvPr/>
        </p:nvPicPr>
        <p:blipFill rotWithShape="1">
          <a:blip r:embed="rId7"/>
          <a:srcRect l="4535"/>
          <a:stretch/>
        </p:blipFill>
        <p:spPr>
          <a:xfrm>
            <a:off x="8329587" y="588267"/>
            <a:ext cx="3794388" cy="4128596"/>
          </a:xfrm>
          <a:prstGeom prst="rect">
            <a:avLst/>
          </a:prstGeom>
        </p:spPr>
      </p:pic>
      <p:sp>
        <p:nvSpPr>
          <p:cNvPr id="42" name="TextBox 41">
            <a:extLst>
              <a:ext uri="{FF2B5EF4-FFF2-40B4-BE49-F238E27FC236}">
                <a16:creationId xmlns:a16="http://schemas.microsoft.com/office/drawing/2014/main" id="{5D8EB20F-A376-EB11-4969-AD77258B7E8D}"/>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43" name="TextBox 42">
            <a:extLst>
              <a:ext uri="{FF2B5EF4-FFF2-40B4-BE49-F238E27FC236}">
                <a16:creationId xmlns:a16="http://schemas.microsoft.com/office/drawing/2014/main" id="{AC559E48-2A1C-2135-5F8B-9F676FBBD894}"/>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44" name="TextBox 43">
            <a:extLst>
              <a:ext uri="{FF2B5EF4-FFF2-40B4-BE49-F238E27FC236}">
                <a16:creationId xmlns:a16="http://schemas.microsoft.com/office/drawing/2014/main" id="{37454A78-915D-F97B-F438-3E6964A4075D}"/>
              </a:ext>
            </a:extLst>
          </p:cNvPr>
          <p:cNvSpPr txBox="1"/>
          <p:nvPr/>
        </p:nvSpPr>
        <p:spPr>
          <a:xfrm>
            <a:off x="9543031" y="589219"/>
            <a:ext cx="1288247" cy="492443"/>
          </a:xfrm>
          <a:prstGeom prst="rect">
            <a:avLst/>
          </a:prstGeom>
          <a:solidFill>
            <a:schemeClr val="bg1"/>
          </a:solidFill>
        </p:spPr>
        <p:txBody>
          <a:bodyPr wrap="square" rtlCol="0">
            <a:spAutoFit/>
          </a:bodyPr>
          <a:lstStyle/>
          <a:p>
            <a:pPr algn="ctr"/>
            <a:r>
              <a:rPr lang="en-US" sz="2500" dirty="0"/>
              <a:t>1000 ms</a:t>
            </a:r>
          </a:p>
        </p:txBody>
      </p:sp>
      <p:sp>
        <p:nvSpPr>
          <p:cNvPr id="45" name="Title 1">
            <a:extLst>
              <a:ext uri="{FF2B5EF4-FFF2-40B4-BE49-F238E27FC236}">
                <a16:creationId xmlns:a16="http://schemas.microsoft.com/office/drawing/2014/main" id="{51417601-4806-0131-79BE-11425C4055FF}"/>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grpSp>
        <p:nvGrpSpPr>
          <p:cNvPr id="46" name="Group 45">
            <a:extLst>
              <a:ext uri="{FF2B5EF4-FFF2-40B4-BE49-F238E27FC236}">
                <a16:creationId xmlns:a16="http://schemas.microsoft.com/office/drawing/2014/main" id="{DAC31882-578D-BAC0-871A-BB51C234807F}"/>
              </a:ext>
            </a:extLst>
          </p:cNvPr>
          <p:cNvGrpSpPr/>
          <p:nvPr/>
        </p:nvGrpSpPr>
        <p:grpSpPr>
          <a:xfrm>
            <a:off x="1296576" y="4982483"/>
            <a:ext cx="4679470" cy="533413"/>
            <a:chOff x="1296576" y="4982483"/>
            <a:chExt cx="4679470" cy="533413"/>
          </a:xfrm>
        </p:grpSpPr>
        <p:sp>
          <p:nvSpPr>
            <p:cNvPr id="47" name="Left Brace 46">
              <a:extLst>
                <a:ext uri="{FF2B5EF4-FFF2-40B4-BE49-F238E27FC236}">
                  <a16:creationId xmlns:a16="http://schemas.microsoft.com/office/drawing/2014/main" id="{37AE6EBF-792D-C3C1-223B-A203301F2C32}"/>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D0CD266B-4F56-B691-021A-3AB611C4DC00}"/>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52" name="TextBox 51">
            <a:extLst>
              <a:ext uri="{FF2B5EF4-FFF2-40B4-BE49-F238E27FC236}">
                <a16:creationId xmlns:a16="http://schemas.microsoft.com/office/drawing/2014/main" id="{123E402F-DA9E-E19D-9726-1277320D56D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53" name="TextBox 52">
            <a:extLst>
              <a:ext uri="{FF2B5EF4-FFF2-40B4-BE49-F238E27FC236}">
                <a16:creationId xmlns:a16="http://schemas.microsoft.com/office/drawing/2014/main" id="{A7AC4E94-6C56-FFB8-9BC3-E9FC93A99BC5}"/>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54" name="TextBox 53">
            <a:extLst>
              <a:ext uri="{FF2B5EF4-FFF2-40B4-BE49-F238E27FC236}">
                <a16:creationId xmlns:a16="http://schemas.microsoft.com/office/drawing/2014/main" id="{304EB7FD-8256-BA82-7082-3000443CB156}"/>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55" name="TextBox 54">
            <a:extLst>
              <a:ext uri="{FF2B5EF4-FFF2-40B4-BE49-F238E27FC236}">
                <a16:creationId xmlns:a16="http://schemas.microsoft.com/office/drawing/2014/main" id="{FECC8BC3-C352-EC04-BABE-265B26F85E0C}"/>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56" name="TextBox 55">
            <a:extLst>
              <a:ext uri="{FF2B5EF4-FFF2-40B4-BE49-F238E27FC236}">
                <a16:creationId xmlns:a16="http://schemas.microsoft.com/office/drawing/2014/main" id="{14EC3328-61D5-745C-2926-460FBFEA0620}"/>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57" name="TextBox 56">
            <a:extLst>
              <a:ext uri="{FF2B5EF4-FFF2-40B4-BE49-F238E27FC236}">
                <a16:creationId xmlns:a16="http://schemas.microsoft.com/office/drawing/2014/main" id="{D7BC7AA4-AFD9-173A-F387-8819881D45EB}"/>
              </a:ext>
            </a:extLst>
          </p:cNvPr>
          <p:cNvSpPr txBox="1"/>
          <p:nvPr/>
        </p:nvSpPr>
        <p:spPr>
          <a:xfrm>
            <a:off x="9543030" y="6212624"/>
            <a:ext cx="1288248" cy="369332"/>
          </a:xfrm>
          <a:prstGeom prst="rect">
            <a:avLst/>
          </a:prstGeom>
          <a:noFill/>
        </p:spPr>
        <p:txBody>
          <a:bodyPr wrap="square" rtlCol="0">
            <a:spAutoFit/>
          </a:bodyPr>
          <a:lstStyle/>
          <a:p>
            <a:pPr algn="ctr"/>
            <a:r>
              <a:rPr lang="en-US" dirty="0"/>
              <a:t>0.76</a:t>
            </a:r>
          </a:p>
        </p:txBody>
      </p:sp>
      <p:sp>
        <p:nvSpPr>
          <p:cNvPr id="58" name="TextBox 57">
            <a:extLst>
              <a:ext uri="{FF2B5EF4-FFF2-40B4-BE49-F238E27FC236}">
                <a16:creationId xmlns:a16="http://schemas.microsoft.com/office/drawing/2014/main" id="{41883C16-1879-24BD-17BF-ED30F85299C9}"/>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508113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0"/>
            <a:ext cx="11187922" cy="941801"/>
          </a:xfrm>
        </p:spPr>
        <p:txBody>
          <a:bodyPr>
            <a:normAutofit/>
          </a:bodyPr>
          <a:lstStyle/>
          <a:p>
            <a:r>
              <a:rPr lang="en-US" b="1" dirty="0"/>
              <a:t>Spatial perception in pictures</a:t>
            </a:r>
          </a:p>
        </p:txBody>
      </p:sp>
      <p:sp>
        <p:nvSpPr>
          <p:cNvPr id="3" name="TextBox 2">
            <a:extLst>
              <a:ext uri="{FF2B5EF4-FFF2-40B4-BE49-F238E27FC236}">
                <a16:creationId xmlns:a16="http://schemas.microsoft.com/office/drawing/2014/main" id="{DAC921BB-54AC-8892-1353-2E0E55202159}"/>
              </a:ext>
            </a:extLst>
          </p:cNvPr>
          <p:cNvSpPr txBox="1"/>
          <p:nvPr/>
        </p:nvSpPr>
        <p:spPr>
          <a:xfrm>
            <a:off x="1147939" y="6208698"/>
            <a:ext cx="4141694" cy="430887"/>
          </a:xfrm>
          <a:prstGeom prst="rect">
            <a:avLst/>
          </a:prstGeom>
          <a:noFill/>
        </p:spPr>
        <p:txBody>
          <a:bodyPr wrap="square" rtlCol="0">
            <a:spAutoFit/>
          </a:bodyPr>
          <a:lstStyle/>
          <a:p>
            <a:pPr algn="ctr"/>
            <a:r>
              <a:rPr lang="en-US" sz="2200"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181715" y="6208697"/>
            <a:ext cx="3607723" cy="430887"/>
          </a:xfrm>
          <a:prstGeom prst="rect">
            <a:avLst/>
          </a:prstGeom>
          <a:noFill/>
        </p:spPr>
        <p:txBody>
          <a:bodyPr wrap="square" rtlCol="0">
            <a:spAutoFit/>
          </a:bodyPr>
          <a:lstStyle/>
          <a:p>
            <a:pPr algn="ctr"/>
            <a:r>
              <a:rPr lang="en-US" sz="2200" dirty="0"/>
              <a:t>Familiar size</a:t>
            </a:r>
          </a:p>
        </p:txBody>
      </p:sp>
      <p:pic>
        <p:nvPicPr>
          <p:cNvPr id="10" name="Picture 2" descr="Surreal Optical Illusion Paintings Fuse Two Magical Scenes into One |  Optical illusion paintings, Illusion paintings, Optical illusions art">
            <a:extLst>
              <a:ext uri="{FF2B5EF4-FFF2-40B4-BE49-F238E27FC236}">
                <a16:creationId xmlns:a16="http://schemas.microsoft.com/office/drawing/2014/main" id="{AC4D266C-DCA4-0579-8A50-B5ADCE85D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47939" y="1041880"/>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a:extLst>
              <a:ext uri="{FF2B5EF4-FFF2-40B4-BE49-F238E27FC236}">
                <a16:creationId xmlns:a16="http://schemas.microsoft.com/office/drawing/2014/main" id="{FFCF5BC0-2647-3F64-0F68-FF15CA162A89}"/>
              </a:ext>
            </a:extLst>
          </p:cNvPr>
          <p:cNvPicPr>
            <a:picLocks noGrp="1" noChangeAspect="1"/>
          </p:cNvPicPr>
          <p:nvPr>
            <p:ph idx="1"/>
          </p:nvPr>
        </p:nvPicPr>
        <p:blipFill>
          <a:blip r:embed="rId4"/>
          <a:stretch>
            <a:fillRect/>
          </a:stretch>
        </p:blipFill>
        <p:spPr>
          <a:xfrm>
            <a:off x="6486910" y="1041879"/>
            <a:ext cx="4997334" cy="5066741"/>
          </a:xfrm>
        </p:spPr>
      </p:pic>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39131" y="219456"/>
            <a:ext cx="3616735"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9" name="Rectangle 8">
            <a:extLst>
              <a:ext uri="{FF2B5EF4-FFF2-40B4-BE49-F238E27FC236}">
                <a16:creationId xmlns:a16="http://schemas.microsoft.com/office/drawing/2014/main" id="{814E4676-093E-F251-E496-30D4A389C4B3}"/>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EB348E-9823-692C-189D-FD81828A2FDB}"/>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FDA5E3-B9A6-1AEE-16E8-69C57C3F1067}"/>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FF0546-AC37-3F9E-03CD-06D24893E40E}"/>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EC9F2C-8B3A-CEF7-DE9E-3F823538438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518BCB-02E1-E0C0-65C3-5A65C9476156}"/>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14934E-F21A-3A75-17D2-A32554093E5B}"/>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2054A680-A0E6-B671-2FF3-9604432FF75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74EBC70-854F-B988-AA6A-92FED50F797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684042B-B5AC-E740-2557-3349EB70894F}"/>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6666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74610"/>
            <a:ext cx="3604091" cy="250538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497870" y="182316"/>
            <a:ext cx="2595326"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18745" y="217266"/>
            <a:ext cx="1210057" cy="11544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14" name="Group 13">
            <a:extLst>
              <a:ext uri="{FF2B5EF4-FFF2-40B4-BE49-F238E27FC236}">
                <a16:creationId xmlns:a16="http://schemas.microsoft.com/office/drawing/2014/main" id="{C31FEC30-DE52-B8C4-740A-F33D526506B0}"/>
              </a:ext>
            </a:extLst>
          </p:cNvPr>
          <p:cNvGrpSpPr/>
          <p:nvPr/>
        </p:nvGrpSpPr>
        <p:grpSpPr>
          <a:xfrm>
            <a:off x="6124762" y="144432"/>
            <a:ext cx="1203043" cy="1269465"/>
            <a:chOff x="6124762" y="144432"/>
            <a:chExt cx="1203043" cy="1269465"/>
          </a:xfrm>
        </p:grpSpPr>
        <p:sp>
          <p:nvSpPr>
            <p:cNvPr id="15" name="Rectangle 14">
              <a:extLst>
                <a:ext uri="{FF2B5EF4-FFF2-40B4-BE49-F238E27FC236}">
                  <a16:creationId xmlns:a16="http://schemas.microsoft.com/office/drawing/2014/main" id="{0DEE5722-5BF6-DFCF-B09B-A754E2FD086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11A893-B989-4774-4670-4E0370EA5441}"/>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821403-F8F4-AB02-5139-B93E2D7493CA}"/>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71856-2B81-821D-9638-5254675CB337}"/>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488-9269-C265-600D-28B217177098}"/>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91000C-466B-AAEF-36D6-8C4E4E3EC66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D81A07B-AA9F-6680-0022-E75089170728}"/>
                </a:ext>
              </a:extLst>
            </p:cNvPr>
            <p:cNvGrpSpPr/>
            <p:nvPr/>
          </p:nvGrpSpPr>
          <p:grpSpPr>
            <a:xfrm>
              <a:off x="6124762" y="202704"/>
              <a:ext cx="1199911" cy="1179395"/>
              <a:chOff x="6124762" y="202704"/>
              <a:chExt cx="1199911" cy="1179395"/>
            </a:xfrm>
          </p:grpSpPr>
          <p:sp>
            <p:nvSpPr>
              <p:cNvPr id="22" name="Rectangle 21">
                <a:extLst>
                  <a:ext uri="{FF2B5EF4-FFF2-40B4-BE49-F238E27FC236}">
                    <a16:creationId xmlns:a16="http://schemas.microsoft.com/office/drawing/2014/main" id="{BC4B62CB-C436-5EE2-EBD0-671FA4FC4AB6}"/>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16B44547-D88F-E105-C881-08B5A28C14B2}"/>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2299670-29D0-D525-E73D-485506B8D324}"/>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485EC3DE-2E85-6395-E7DF-37BD5DCFAFC1}"/>
              </a:ext>
            </a:extLst>
          </p:cNvPr>
          <p:cNvGrpSpPr/>
          <p:nvPr/>
        </p:nvGrpSpPr>
        <p:grpSpPr>
          <a:xfrm>
            <a:off x="7325759" y="1336944"/>
            <a:ext cx="1203043" cy="1269465"/>
            <a:chOff x="6124762" y="144432"/>
            <a:chExt cx="1203043" cy="1269465"/>
          </a:xfrm>
        </p:grpSpPr>
        <p:sp>
          <p:nvSpPr>
            <p:cNvPr id="94" name="Rectangle 93">
              <a:extLst>
                <a:ext uri="{FF2B5EF4-FFF2-40B4-BE49-F238E27FC236}">
                  <a16:creationId xmlns:a16="http://schemas.microsoft.com/office/drawing/2014/main" id="{BE4597DB-4D9F-23AD-7C1A-A5E2651CE201}"/>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A60373B-F55E-EBFD-3F24-5E751B4BCFFC}"/>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49D74DA-45E3-698F-D365-A79B00FB937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4C01A3C-0D19-3A9A-00E9-DF9519E20F20}"/>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6B16DC8-B677-23FC-AF33-D6D19E4F2E6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72EC1B-1650-1288-5331-3424DE460FCC}"/>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6B80FF3-2F49-DCB8-F887-B8FF75ABDB83}"/>
                </a:ext>
              </a:extLst>
            </p:cNvPr>
            <p:cNvGrpSpPr/>
            <p:nvPr/>
          </p:nvGrpSpPr>
          <p:grpSpPr>
            <a:xfrm>
              <a:off x="6124762" y="217452"/>
              <a:ext cx="1199911" cy="1164647"/>
              <a:chOff x="6124762" y="217452"/>
              <a:chExt cx="1199911" cy="1164647"/>
            </a:xfrm>
          </p:grpSpPr>
          <p:sp>
            <p:nvSpPr>
              <p:cNvPr id="101" name="Rectangle 100">
                <a:extLst>
                  <a:ext uri="{FF2B5EF4-FFF2-40B4-BE49-F238E27FC236}">
                    <a16:creationId xmlns:a16="http://schemas.microsoft.com/office/drawing/2014/main" id="{3E7F1C34-54AF-F601-F4FA-2EAF28457EB7}"/>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9B7FB2C4-AC65-E073-22A0-ECE3B442F981}"/>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4CB19FAC-CDBD-6439-8240-3074CB080312}"/>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41026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21060" y="182315"/>
            <a:ext cx="2572136"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09972" y="2598159"/>
            <a:ext cx="1267397"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4A0F6FB3-9590-0694-1735-3928F46DD6D0}"/>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B30010B3-C212-A234-180D-28D643B69554}"/>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639167-37B7-1AB6-2C6F-13540D932FE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43DACE-9F19-01B1-C1EF-41E2BEBA5E82}"/>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30AAE2-5F1A-F675-FCAA-E7CD643FF78A}"/>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29A29D-CE85-BDF0-C773-5AA92494863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2AF5B0-7D68-D44B-92AD-C5ACB86B5473}"/>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4F42FE-2E8C-A56E-AEB2-C984F8ADA61D}"/>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AB6A8ADC-9005-0A99-D089-0D99EC16D46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FA58A99-F36F-DD3B-4101-1C18864E1AA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E5CE3D4-0032-746B-6F7C-810503D06FEC}"/>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09" name="Group 108">
            <a:extLst>
              <a:ext uri="{FF2B5EF4-FFF2-40B4-BE49-F238E27FC236}">
                <a16:creationId xmlns:a16="http://schemas.microsoft.com/office/drawing/2014/main" id="{EBE3E409-C12B-E7FD-465C-E1C3E927B7F9}"/>
              </a:ext>
            </a:extLst>
          </p:cNvPr>
          <p:cNvGrpSpPr/>
          <p:nvPr/>
        </p:nvGrpSpPr>
        <p:grpSpPr>
          <a:xfrm>
            <a:off x="7325759" y="1336944"/>
            <a:ext cx="1203043" cy="1269465"/>
            <a:chOff x="6124762" y="144432"/>
            <a:chExt cx="1203043" cy="1269465"/>
          </a:xfrm>
        </p:grpSpPr>
        <p:sp>
          <p:nvSpPr>
            <p:cNvPr id="110" name="Rectangle 109">
              <a:extLst>
                <a:ext uri="{FF2B5EF4-FFF2-40B4-BE49-F238E27FC236}">
                  <a16:creationId xmlns:a16="http://schemas.microsoft.com/office/drawing/2014/main" id="{68083D9C-04F6-66EB-FE7E-31B56B5F4638}"/>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1C0038F-A024-EF73-8402-89B2D765BA84}"/>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96CAF1B-F9E2-DB54-0E33-D7C8CEF5D1DD}"/>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36C95A1-79AE-7DB6-34A5-95BDBA3F069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323E83E-F39B-6705-8624-EFA714DD669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926092-BF68-65D6-354F-93E4366894D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85F2A6C9-EE9D-E815-57CC-540D7910DA49}"/>
                </a:ext>
              </a:extLst>
            </p:cNvPr>
            <p:cNvGrpSpPr/>
            <p:nvPr/>
          </p:nvGrpSpPr>
          <p:grpSpPr>
            <a:xfrm>
              <a:off x="6124762" y="217452"/>
              <a:ext cx="1199911" cy="1164647"/>
              <a:chOff x="6124762" y="217452"/>
              <a:chExt cx="1199911" cy="1164647"/>
            </a:xfrm>
          </p:grpSpPr>
          <p:sp>
            <p:nvSpPr>
              <p:cNvPr id="117" name="Rectangle 116">
                <a:extLst>
                  <a:ext uri="{FF2B5EF4-FFF2-40B4-BE49-F238E27FC236}">
                    <a16:creationId xmlns:a16="http://schemas.microsoft.com/office/drawing/2014/main" id="{C17EF459-48DB-1D31-E6A9-EBAA0E87A758}"/>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33E52464-C7F3-574B-F923-3F697204A83A}"/>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EFD724B7-7F30-802D-80CB-4E027FE5350D}"/>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20" name="Group 119">
            <a:extLst>
              <a:ext uri="{FF2B5EF4-FFF2-40B4-BE49-F238E27FC236}">
                <a16:creationId xmlns:a16="http://schemas.microsoft.com/office/drawing/2014/main" id="{E8AAA2E9-AB99-BAB7-B497-71A4BC6AC45F}"/>
              </a:ext>
            </a:extLst>
          </p:cNvPr>
          <p:cNvGrpSpPr/>
          <p:nvPr/>
        </p:nvGrpSpPr>
        <p:grpSpPr>
          <a:xfrm>
            <a:off x="8520073" y="2537640"/>
            <a:ext cx="1203043" cy="1269465"/>
            <a:chOff x="6124762" y="144432"/>
            <a:chExt cx="1203043" cy="1269465"/>
          </a:xfrm>
        </p:grpSpPr>
        <p:sp>
          <p:nvSpPr>
            <p:cNvPr id="121" name="Rectangle 120">
              <a:extLst>
                <a:ext uri="{FF2B5EF4-FFF2-40B4-BE49-F238E27FC236}">
                  <a16:creationId xmlns:a16="http://schemas.microsoft.com/office/drawing/2014/main" id="{0695ED10-27BA-3DA6-1CDE-2943FD8D75E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BC255AD-6434-32AA-61C9-612BE3C5CC25}"/>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C1ADFC0-FE5F-5B0C-AF33-E142E59728A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265CFC7-BE64-B91E-27A2-2D463B73811C}"/>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4E582D6-C84C-4862-5974-D1D1FC9B691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A8A82D1-EC42-0EA3-8520-C72390F06767}"/>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6A146EC-A383-044D-D006-025100C0EB59}"/>
                </a:ext>
              </a:extLst>
            </p:cNvPr>
            <p:cNvGrpSpPr/>
            <p:nvPr/>
          </p:nvGrpSpPr>
          <p:grpSpPr>
            <a:xfrm>
              <a:off x="6124762" y="202704"/>
              <a:ext cx="1199911" cy="1179395"/>
              <a:chOff x="6124762" y="202704"/>
              <a:chExt cx="1199911" cy="1179395"/>
            </a:xfrm>
          </p:grpSpPr>
          <p:sp>
            <p:nvSpPr>
              <p:cNvPr id="128" name="Rectangle 127">
                <a:extLst>
                  <a:ext uri="{FF2B5EF4-FFF2-40B4-BE49-F238E27FC236}">
                    <a16:creationId xmlns:a16="http://schemas.microsoft.com/office/drawing/2014/main" id="{0F0078C2-268A-07DA-E9D8-8470957FBA9F}"/>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697043BD-CEFF-07B2-4A81-60D13E572F2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01AFD929-B4EC-8A67-703F-3B08374F2AE3}"/>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474556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36361" y="182316"/>
            <a:ext cx="2556835"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09972" y="2598160"/>
            <a:ext cx="1267397" cy="123025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A0255290-89D7-1B23-F4E6-1F7B8C29EB48}"/>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2537085E-A7DA-5703-88F4-72EB23A6CE8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37C8C8-F580-16CA-82AC-D0A9CDC85CD7}"/>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4B5632-86E3-6202-7625-090034EE51D0}"/>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115B55-2B6E-EB79-49C8-9FA76894F9A1}"/>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FC0DC5-8611-A240-3988-7CF8D9F547F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EDE9CF-0633-93C8-51FF-1BED2C265F04}"/>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C18BA63-5476-6487-6E70-1341E453CA05}"/>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FC93DC3D-19EA-4BF9-08C5-BE91FA5EB2B7}"/>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D8D228D-1EE1-93A5-7E76-ADC474633C6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F86F687-0FA8-D2F6-BE1E-58EA20A676F2}"/>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57839DEF-8005-55FF-2060-AA279CCDB527}"/>
              </a:ext>
            </a:extLst>
          </p:cNvPr>
          <p:cNvGrpSpPr/>
          <p:nvPr/>
        </p:nvGrpSpPr>
        <p:grpSpPr>
          <a:xfrm>
            <a:off x="7325759" y="1336944"/>
            <a:ext cx="1203043" cy="1269465"/>
            <a:chOff x="6124762" y="144432"/>
            <a:chExt cx="1203043" cy="1269465"/>
          </a:xfrm>
        </p:grpSpPr>
        <p:sp>
          <p:nvSpPr>
            <p:cNvPr id="14" name="Rectangle 13">
              <a:extLst>
                <a:ext uri="{FF2B5EF4-FFF2-40B4-BE49-F238E27FC236}">
                  <a16:creationId xmlns:a16="http://schemas.microsoft.com/office/drawing/2014/main" id="{5215833A-4081-1221-788D-24C4AF1F3F0C}"/>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FB9BED-027D-C026-860F-A09BBC7FCC6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4D0DB5-1135-9144-EAE6-EAE2F05A9EB5}"/>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212B1D-9FBE-B4EB-FBF3-6672061B730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C7E28B-A8E1-B639-31AB-19031AF2D1AF}"/>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57639D-0D03-F613-7144-524DB6F36B7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5B4E3F0-AE19-75E7-9EE2-894DAEBE3074}"/>
                </a:ext>
              </a:extLst>
            </p:cNvPr>
            <p:cNvGrpSpPr/>
            <p:nvPr/>
          </p:nvGrpSpPr>
          <p:grpSpPr>
            <a:xfrm>
              <a:off x="6124762" y="217452"/>
              <a:ext cx="1199911" cy="1164647"/>
              <a:chOff x="6124762" y="217452"/>
              <a:chExt cx="1199911" cy="1164647"/>
            </a:xfrm>
          </p:grpSpPr>
          <p:sp>
            <p:nvSpPr>
              <p:cNvPr id="22" name="Rectangle 21">
                <a:extLst>
                  <a:ext uri="{FF2B5EF4-FFF2-40B4-BE49-F238E27FC236}">
                    <a16:creationId xmlns:a16="http://schemas.microsoft.com/office/drawing/2014/main" id="{645CB3DD-B614-FDE6-094C-7171B2039110}"/>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A2FF6F2-45EE-EB52-3C88-2A95607DF8C0}"/>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170960CD-6CC2-3F83-33F4-43788BFF6B38}"/>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51C8AEB4-1514-AFB0-8DD7-56A24B986F00}"/>
              </a:ext>
            </a:extLst>
          </p:cNvPr>
          <p:cNvGrpSpPr/>
          <p:nvPr/>
        </p:nvGrpSpPr>
        <p:grpSpPr>
          <a:xfrm>
            <a:off x="8520073" y="2537640"/>
            <a:ext cx="1203043" cy="1269465"/>
            <a:chOff x="6124762" y="144432"/>
            <a:chExt cx="1203043" cy="1269465"/>
          </a:xfrm>
        </p:grpSpPr>
        <p:sp>
          <p:nvSpPr>
            <p:cNvPr id="32" name="Rectangle 31">
              <a:extLst>
                <a:ext uri="{FF2B5EF4-FFF2-40B4-BE49-F238E27FC236}">
                  <a16:creationId xmlns:a16="http://schemas.microsoft.com/office/drawing/2014/main" id="{F65B717A-BB21-76E9-6FD6-3CD67696A3F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4E039F-DCE9-2803-9FA0-8FC41150CB30}"/>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1503B7-962C-3BBB-5963-1CF673D091A9}"/>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85EAE5F-D600-9727-05B0-E41F7DBFEDF2}"/>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11D3B1-7365-1A13-80BB-B0C62BF09D3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230A46-8386-E177-8629-2DDC88D39F8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CE65B3A2-B24A-AD36-28AC-D84072E54F74}"/>
                </a:ext>
              </a:extLst>
            </p:cNvPr>
            <p:cNvGrpSpPr/>
            <p:nvPr/>
          </p:nvGrpSpPr>
          <p:grpSpPr>
            <a:xfrm>
              <a:off x="6124762" y="202704"/>
              <a:ext cx="1199911" cy="1179395"/>
              <a:chOff x="6124762" y="202704"/>
              <a:chExt cx="1199911" cy="1179395"/>
            </a:xfrm>
          </p:grpSpPr>
          <p:sp>
            <p:nvSpPr>
              <p:cNvPr id="91" name="Rectangle 90">
                <a:extLst>
                  <a:ext uri="{FF2B5EF4-FFF2-40B4-BE49-F238E27FC236}">
                    <a16:creationId xmlns:a16="http://schemas.microsoft.com/office/drawing/2014/main" id="{BB162228-2289-89E6-E6ED-FB2AE4852A8D}"/>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628059CA-8BA6-8C1E-2321-C306BB37E1F5}"/>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DA4D09E8-3D9C-48ED-788D-04F71F209940}"/>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3B6FA1DC-ED47-6A10-EBAB-5C632A8B2499}"/>
              </a:ext>
            </a:extLst>
          </p:cNvPr>
          <p:cNvGrpSpPr/>
          <p:nvPr/>
        </p:nvGrpSpPr>
        <p:grpSpPr>
          <a:xfrm>
            <a:off x="9717776" y="3744723"/>
            <a:ext cx="1203043" cy="1269465"/>
            <a:chOff x="6124762" y="144432"/>
            <a:chExt cx="1203043" cy="1269465"/>
          </a:xfrm>
        </p:grpSpPr>
        <p:sp>
          <p:nvSpPr>
            <p:cNvPr id="95" name="Rectangle 94">
              <a:extLst>
                <a:ext uri="{FF2B5EF4-FFF2-40B4-BE49-F238E27FC236}">
                  <a16:creationId xmlns:a16="http://schemas.microsoft.com/office/drawing/2014/main" id="{34B6185A-2791-6D85-331C-9F1041BECAF2}"/>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5BE2B95-7C68-8A3B-BFF8-8A29DBF7D11F}"/>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C3D06E0-FFD1-CF5B-25F2-7C5A3F9C44D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6B8A4D7-F033-3F9D-5968-C75BF73029C5}"/>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39355AC-CC28-5109-D5DD-2DC437AE189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DAA2E0C-3692-9317-B44A-4E826399A76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BAA16556-5339-C330-A178-E552764563E9}"/>
                </a:ext>
              </a:extLst>
            </p:cNvPr>
            <p:cNvGrpSpPr/>
            <p:nvPr/>
          </p:nvGrpSpPr>
          <p:grpSpPr>
            <a:xfrm>
              <a:off x="6124762" y="202704"/>
              <a:ext cx="1199911" cy="1179395"/>
              <a:chOff x="6124762" y="202704"/>
              <a:chExt cx="1199911" cy="1179395"/>
            </a:xfrm>
          </p:grpSpPr>
          <p:sp>
            <p:nvSpPr>
              <p:cNvPr id="102" name="Rectangle 101">
                <a:extLst>
                  <a:ext uri="{FF2B5EF4-FFF2-40B4-BE49-F238E27FC236}">
                    <a16:creationId xmlns:a16="http://schemas.microsoft.com/office/drawing/2014/main" id="{CEB396F5-AD1C-2ACF-132E-5F3D6477E5D6}"/>
                  </a:ext>
                </a:extLst>
              </p:cNvPr>
              <p:cNvSpPr/>
              <p:nvPr/>
            </p:nvSpPr>
            <p:spPr>
              <a:xfrm>
                <a:off x="6124762" y="202704"/>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8BB8E27-9117-F3E2-F6A4-22EDDD71939B}"/>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882008F7-264A-5DC3-FFBA-C0A260FB424A}"/>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105" name="Rectangle 104">
            <a:extLst>
              <a:ext uri="{FF2B5EF4-FFF2-40B4-BE49-F238E27FC236}">
                <a16:creationId xmlns:a16="http://schemas.microsoft.com/office/drawing/2014/main" id="{8E8D0411-0C79-B26E-1D3A-E6BD168B78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75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Between viewing durations, data are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3" name="Rectangle 2">
            <a:extLst>
              <a:ext uri="{FF2B5EF4-FFF2-40B4-BE49-F238E27FC236}">
                <a16:creationId xmlns:a16="http://schemas.microsoft.com/office/drawing/2014/main" id="{F36BF0BE-CCDE-D842-8CEF-056386D26BAF}"/>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2BE81F7-0610-B982-0908-AA3C0F7E7F3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147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6414736" y="-155490"/>
            <a:ext cx="4997334" cy="1883601"/>
          </a:xfrm>
        </p:spPr>
        <p:txBody>
          <a:bodyPr>
            <a:normAutofit/>
          </a:bodyPr>
          <a:lstStyle/>
          <a:p>
            <a:r>
              <a:rPr lang="en-US" sz="2800" dirty="0"/>
              <a:t>How far away is the hill behind the astronaut?</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B89192F-B741-80B1-CC17-406DEA1D76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075765" y="1386937"/>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D4B22152-8073-FD75-6C7F-2A755FFF2776}"/>
              </a:ext>
            </a:extLst>
          </p:cNvPr>
          <p:cNvPicPr>
            <a:picLocks noGrp="1" noChangeAspect="1"/>
          </p:cNvPicPr>
          <p:nvPr>
            <p:ph idx="1"/>
          </p:nvPr>
        </p:nvPicPr>
        <p:blipFill>
          <a:blip r:embed="rId4"/>
          <a:stretch>
            <a:fillRect/>
          </a:stretch>
        </p:blipFill>
        <p:spPr>
          <a:xfrm>
            <a:off x="6414736" y="1386936"/>
            <a:ext cx="4997334" cy="5066741"/>
          </a:xfrm>
        </p:spPr>
      </p:pic>
      <p:sp>
        <p:nvSpPr>
          <p:cNvPr id="8" name="Title 1">
            <a:extLst>
              <a:ext uri="{FF2B5EF4-FFF2-40B4-BE49-F238E27FC236}">
                <a16:creationId xmlns:a16="http://schemas.microsoft.com/office/drawing/2014/main" id="{0DA6E156-A34A-4CBD-1CA1-7462F15111B8}"/>
              </a:ext>
            </a:extLst>
          </p:cNvPr>
          <p:cNvSpPr txBox="1">
            <a:spLocks/>
          </p:cNvSpPr>
          <p:nvPr/>
        </p:nvSpPr>
        <p:spPr>
          <a:xfrm>
            <a:off x="1075765" y="-155490"/>
            <a:ext cx="4701500" cy="1883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far away is the house at the end of the road?</a:t>
            </a:r>
          </a:p>
        </p:txBody>
      </p:sp>
    </p:spTree>
    <p:extLst>
      <p:ext uri="{BB962C8B-B14F-4D97-AF65-F5344CB8AC3E}">
        <p14:creationId xmlns:p14="http://schemas.microsoft.com/office/powerpoint/2010/main" val="2072248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Supplementary Slides</a:t>
            </a:r>
          </a:p>
        </p:txBody>
      </p:sp>
    </p:spTree>
    <p:extLst>
      <p:ext uri="{BB962C8B-B14F-4D97-AF65-F5344CB8AC3E}">
        <p14:creationId xmlns:p14="http://schemas.microsoft.com/office/powerpoint/2010/main" val="2964044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5F9E89-56AB-E92B-5DEF-DA7657ED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
          <a:stretch/>
        </p:blipFill>
        <p:spPr bwMode="auto">
          <a:xfrm>
            <a:off x="6532408" y="914400"/>
            <a:ext cx="5356497" cy="5372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bedroom&#10;&#10;Description automatically generated">
            <a:extLst>
              <a:ext uri="{FF2B5EF4-FFF2-40B4-BE49-F238E27FC236}">
                <a16:creationId xmlns:a16="http://schemas.microsoft.com/office/drawing/2014/main" id="{8ED4CDBC-FABD-099A-42A6-D74E29ABB2DA}"/>
              </a:ext>
            </a:extLst>
          </p:cNvPr>
          <p:cNvPicPr>
            <a:picLocks noChangeAspect="1"/>
          </p:cNvPicPr>
          <p:nvPr/>
        </p:nvPicPr>
        <p:blipFill>
          <a:blip r:embed="rId3"/>
          <a:stretch>
            <a:fillRect/>
          </a:stretch>
        </p:blipFill>
        <p:spPr>
          <a:xfrm>
            <a:off x="345625" y="2442823"/>
            <a:ext cx="5154996" cy="3742668"/>
          </a:xfrm>
          <a:prstGeom prst="rect">
            <a:avLst/>
          </a:prstGeom>
        </p:spPr>
      </p:pic>
      <p:sp>
        <p:nvSpPr>
          <p:cNvPr id="5" name="Title 1">
            <a:extLst>
              <a:ext uri="{FF2B5EF4-FFF2-40B4-BE49-F238E27FC236}">
                <a16:creationId xmlns:a16="http://schemas.microsoft.com/office/drawing/2014/main" id="{4389A2D2-8A84-F312-56D5-8E9CB7BBA12C}"/>
              </a:ext>
            </a:extLst>
          </p:cNvPr>
          <p:cNvSpPr>
            <a:spLocks noGrp="1"/>
          </p:cNvSpPr>
          <p:nvPr>
            <p:ph type="title"/>
          </p:nvPr>
        </p:nvSpPr>
        <p:spPr>
          <a:xfrm>
            <a:off x="345625" y="341061"/>
            <a:ext cx="6565538" cy="1511801"/>
          </a:xfrm>
        </p:spPr>
        <p:txBody>
          <a:bodyPr>
            <a:noAutofit/>
          </a:bodyPr>
          <a:lstStyle/>
          <a:p>
            <a:r>
              <a:rPr lang="en-US" sz="3800" dirty="0"/>
              <a:t>Scenes with more ground plane, result in </a:t>
            </a:r>
            <a:r>
              <a:rPr lang="en-US" sz="3800" b="1" dirty="0"/>
              <a:t>underestimation of depth </a:t>
            </a:r>
            <a:r>
              <a:rPr lang="en-US" sz="3800" dirty="0"/>
              <a:t>at all viewing durations</a:t>
            </a:r>
          </a:p>
        </p:txBody>
      </p:sp>
    </p:spTree>
    <p:extLst>
      <p:ext uri="{BB962C8B-B14F-4D97-AF65-F5344CB8AC3E}">
        <p14:creationId xmlns:p14="http://schemas.microsoft.com/office/powerpoint/2010/main" val="346204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2929101"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938955"/>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048419" y="1029095"/>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2779110" y="1061743"/>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13727</TotalTime>
  <Words>6779</Words>
  <Application>Microsoft Macintosh PowerPoint</Application>
  <PresentationFormat>Widescreen</PresentationFormat>
  <Paragraphs>1360</Paragraphs>
  <Slides>85</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Estimates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Linear Model of Individual Stimuli </vt:lpstr>
      <vt:lpstr>Discrimination Performance</vt:lpstr>
      <vt:lpstr>Discrimination Performance</vt:lpstr>
      <vt:lpstr>Discrimination Performance</vt:lpstr>
      <vt:lpstr>PowerPoint Presentation</vt:lpstr>
      <vt:lpstr>Verbal Estimate Linear Models </vt:lpstr>
      <vt:lpstr>Verbal Estimate Linear Models </vt:lpstr>
      <vt:lpstr>Verbal Estimate Linear Models </vt:lpstr>
      <vt:lpstr>PowerPoint Presentation</vt:lpstr>
      <vt:lpstr>PowerPoint Presentation</vt:lpstr>
      <vt:lpstr>Do verbal estimates predict discrimination accuracy?</vt:lpstr>
      <vt:lpstr>Do verbal estimates predict discrimination accuracy?</vt:lpstr>
      <vt:lpstr>Do verbal estimates predict discrimination accuracy?</vt:lpstr>
      <vt:lpstr>Do verbal estimates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Supplementary Slides</vt:lpstr>
      <vt:lpstr>Scenes with more ground plane, result in underestimation of depth at all viewing durations</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708</cp:revision>
  <dcterms:created xsi:type="dcterms:W3CDTF">2022-11-02T18:51:21Z</dcterms:created>
  <dcterms:modified xsi:type="dcterms:W3CDTF">2022-11-18T20:50:17Z</dcterms:modified>
</cp:coreProperties>
</file>